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76" r:id="rId3"/>
    <p:sldId id="277" r:id="rId4"/>
    <p:sldId id="1245" r:id="rId5"/>
    <p:sldId id="1237" r:id="rId6"/>
    <p:sldId id="348" r:id="rId7"/>
    <p:sldId id="455" r:id="rId8"/>
    <p:sldId id="429" r:id="rId9"/>
    <p:sldId id="279" r:id="rId10"/>
    <p:sldId id="1248" r:id="rId11"/>
    <p:sldId id="1263" r:id="rId12"/>
    <p:sldId id="1246" r:id="rId13"/>
    <p:sldId id="1247" r:id="rId14"/>
    <p:sldId id="1249" r:id="rId15"/>
    <p:sldId id="1250" r:id="rId16"/>
    <p:sldId id="1766" r:id="rId17"/>
    <p:sldId id="271" r:id="rId18"/>
    <p:sldId id="269" r:id="rId19"/>
    <p:sldId id="1251" r:id="rId20"/>
    <p:sldId id="1761" r:id="rId21"/>
    <p:sldId id="1765" r:id="rId22"/>
    <p:sldId id="1767" r:id="rId23"/>
    <p:sldId id="1762" r:id="rId24"/>
    <p:sldId id="1774" r:id="rId25"/>
    <p:sldId id="1763" r:id="rId26"/>
    <p:sldId id="1256" r:id="rId27"/>
    <p:sldId id="1261" r:id="rId28"/>
    <p:sldId id="1262" r:id="rId29"/>
    <p:sldId id="1253" r:id="rId30"/>
    <p:sldId id="272" r:id="rId31"/>
    <p:sldId id="1254" r:id="rId32"/>
    <p:sldId id="1252" r:id="rId33"/>
    <p:sldId id="1257" r:id="rId34"/>
    <p:sldId id="1255" r:id="rId35"/>
    <p:sldId id="274" r:id="rId36"/>
    <p:sldId id="1768" r:id="rId37"/>
    <p:sldId id="1770" r:id="rId38"/>
    <p:sldId id="1771" r:id="rId39"/>
    <p:sldId id="1769" r:id="rId40"/>
    <p:sldId id="1773" r:id="rId41"/>
    <p:sldId id="1764" r:id="rId42"/>
    <p:sldId id="1264" r:id="rId43"/>
    <p:sldId id="1260" r:id="rId44"/>
    <p:sldId id="1259" r:id="rId45"/>
    <p:sldId id="1258" r:id="rId4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840" autoAdjust="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14C6C7-3BEE-4756-A580-62CCFDBF33A3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kumimoji="1" lang="ja-JP" altLang="en-US"/>
        </a:p>
      </dgm:t>
    </dgm:pt>
    <dgm:pt modelId="{40355DFB-53A0-4DAC-830E-4B11EDFB623A}">
      <dgm:prSet/>
      <dgm:spPr/>
      <dgm:t>
        <a:bodyPr/>
        <a:lstStyle/>
        <a:p>
          <a:r>
            <a:rPr kumimoji="1" lang="ja-JP"/>
            <a:t>ニューラルネットワーク</a:t>
          </a:r>
          <a:r>
            <a:rPr kumimoji="1" lang="en-US"/>
            <a:t>1990~</a:t>
          </a:r>
          <a:endParaRPr lang="ja-JP"/>
        </a:p>
      </dgm:t>
    </dgm:pt>
    <dgm:pt modelId="{6AAFD8E5-23E6-4DE6-BEA7-4A8CD573F790}" type="parTrans" cxnId="{5236601D-DDE4-474B-AE56-BF02BB2F38A9}">
      <dgm:prSet/>
      <dgm:spPr/>
      <dgm:t>
        <a:bodyPr/>
        <a:lstStyle/>
        <a:p>
          <a:endParaRPr kumimoji="1" lang="ja-JP" altLang="en-US"/>
        </a:p>
      </dgm:t>
    </dgm:pt>
    <dgm:pt modelId="{F5463E0D-5CAF-4161-8EAD-61D99D5B5213}" type="sibTrans" cxnId="{5236601D-DDE4-474B-AE56-BF02BB2F38A9}">
      <dgm:prSet/>
      <dgm:spPr/>
      <dgm:t>
        <a:bodyPr/>
        <a:lstStyle/>
        <a:p>
          <a:endParaRPr kumimoji="1" lang="ja-JP" altLang="en-US"/>
        </a:p>
      </dgm:t>
    </dgm:pt>
    <dgm:pt modelId="{A992D93B-2F3E-4813-BBED-2E2E93ECFE0A}">
      <dgm:prSet/>
      <dgm:spPr/>
      <dgm:t>
        <a:bodyPr/>
        <a:lstStyle/>
        <a:p>
          <a:r>
            <a:rPr kumimoji="1" lang="ja-JP"/>
            <a:t>冬の時代（</a:t>
          </a:r>
          <a:r>
            <a:rPr kumimoji="1" lang="en-US"/>
            <a:t>NN</a:t>
          </a:r>
          <a:r>
            <a:rPr kumimoji="1" lang="ja-JP"/>
            <a:t>をやっている研究者は隠れキリシタン！）</a:t>
          </a:r>
          <a:endParaRPr lang="ja-JP"/>
        </a:p>
      </dgm:t>
    </dgm:pt>
    <dgm:pt modelId="{AF0DD5EA-8BB4-4540-B42D-3B666675CA13}" type="parTrans" cxnId="{600CF247-4F2A-4373-9C87-A71283D4D8E6}">
      <dgm:prSet/>
      <dgm:spPr/>
      <dgm:t>
        <a:bodyPr/>
        <a:lstStyle/>
        <a:p>
          <a:endParaRPr kumimoji="1" lang="ja-JP" altLang="en-US"/>
        </a:p>
      </dgm:t>
    </dgm:pt>
    <dgm:pt modelId="{D2E24A18-980F-464F-9ABA-230BE7315E6B}" type="sibTrans" cxnId="{600CF247-4F2A-4373-9C87-A71283D4D8E6}">
      <dgm:prSet/>
      <dgm:spPr/>
      <dgm:t>
        <a:bodyPr/>
        <a:lstStyle/>
        <a:p>
          <a:endParaRPr kumimoji="1" lang="ja-JP" altLang="en-US"/>
        </a:p>
      </dgm:t>
    </dgm:pt>
    <dgm:pt modelId="{8AC66A5F-7287-48BB-A1B2-1A662E92EBB7}">
      <dgm:prSet/>
      <dgm:spPr/>
      <dgm:t>
        <a:bodyPr/>
        <a:lstStyle/>
        <a:p>
          <a:r>
            <a:rPr kumimoji="1" lang="en-US"/>
            <a:t>Deep Learning 2012~?</a:t>
          </a:r>
          <a:endParaRPr lang="ja-JP"/>
        </a:p>
      </dgm:t>
    </dgm:pt>
    <dgm:pt modelId="{EF9B1089-308C-4C3D-81A2-554AF6FCA161}" type="parTrans" cxnId="{BBED8482-BDB1-406D-B720-9EE3D9786AC1}">
      <dgm:prSet/>
      <dgm:spPr/>
      <dgm:t>
        <a:bodyPr/>
        <a:lstStyle/>
        <a:p>
          <a:endParaRPr kumimoji="1" lang="ja-JP" altLang="en-US"/>
        </a:p>
      </dgm:t>
    </dgm:pt>
    <dgm:pt modelId="{0DE6AF16-0E60-428A-B7FF-5005DC28C7AD}" type="sibTrans" cxnId="{BBED8482-BDB1-406D-B720-9EE3D9786AC1}">
      <dgm:prSet/>
      <dgm:spPr/>
      <dgm:t>
        <a:bodyPr/>
        <a:lstStyle/>
        <a:p>
          <a:endParaRPr kumimoji="1" lang="ja-JP" altLang="en-US"/>
        </a:p>
      </dgm:t>
    </dgm:pt>
    <dgm:pt modelId="{E22961FE-98A2-4E27-A9D6-FA7DEF8AB297}">
      <dgm:prSet custT="1"/>
      <dgm:spPr/>
      <dgm:t>
        <a:bodyPr/>
        <a:lstStyle/>
        <a:p>
          <a:r>
            <a:rPr kumimoji="1" lang="en-US" sz="2400" b="1" dirty="0"/>
            <a:t>Transformer 2017</a:t>
          </a:r>
          <a:endParaRPr lang="ja-JP" sz="2400" b="1" dirty="0"/>
        </a:p>
      </dgm:t>
    </dgm:pt>
    <dgm:pt modelId="{6981DF95-D632-4220-A555-12978F92780A}" type="parTrans" cxnId="{D7B220E2-BCC0-49BD-A1B2-849BCFCCB677}">
      <dgm:prSet/>
      <dgm:spPr/>
      <dgm:t>
        <a:bodyPr/>
        <a:lstStyle/>
        <a:p>
          <a:endParaRPr kumimoji="1" lang="ja-JP" altLang="en-US"/>
        </a:p>
      </dgm:t>
    </dgm:pt>
    <dgm:pt modelId="{FAD5601F-ED91-4E32-AE51-9C70E4848939}" type="sibTrans" cxnId="{D7B220E2-BCC0-49BD-A1B2-849BCFCCB677}">
      <dgm:prSet/>
      <dgm:spPr/>
      <dgm:t>
        <a:bodyPr/>
        <a:lstStyle/>
        <a:p>
          <a:endParaRPr kumimoji="1" lang="ja-JP" altLang="en-US"/>
        </a:p>
      </dgm:t>
    </dgm:pt>
    <dgm:pt modelId="{04BA2953-F208-46B8-8EA9-F99F56725FCC}" type="pres">
      <dgm:prSet presAssocID="{4314C6C7-3BEE-4756-A580-62CCFDBF33A3}" presName="linearFlow" presStyleCnt="0">
        <dgm:presLayoutVars>
          <dgm:resizeHandles val="exact"/>
        </dgm:presLayoutVars>
      </dgm:prSet>
      <dgm:spPr/>
    </dgm:pt>
    <dgm:pt modelId="{0486F1B1-67F2-4D74-BE5C-C04A5360A115}" type="pres">
      <dgm:prSet presAssocID="{40355DFB-53A0-4DAC-830E-4B11EDFB623A}" presName="node" presStyleLbl="node1" presStyleIdx="0" presStyleCnt="4">
        <dgm:presLayoutVars>
          <dgm:bulletEnabled val="1"/>
        </dgm:presLayoutVars>
      </dgm:prSet>
      <dgm:spPr/>
    </dgm:pt>
    <dgm:pt modelId="{DF8CD0E9-C921-4B10-A8D1-2C6F50207BFA}" type="pres">
      <dgm:prSet presAssocID="{F5463E0D-5CAF-4161-8EAD-61D99D5B5213}" presName="sibTrans" presStyleLbl="sibTrans2D1" presStyleIdx="0" presStyleCnt="3"/>
      <dgm:spPr/>
    </dgm:pt>
    <dgm:pt modelId="{8A289594-5C82-429C-9F6A-82CFCABE28DB}" type="pres">
      <dgm:prSet presAssocID="{F5463E0D-5CAF-4161-8EAD-61D99D5B5213}" presName="connectorText" presStyleLbl="sibTrans2D1" presStyleIdx="0" presStyleCnt="3"/>
      <dgm:spPr/>
    </dgm:pt>
    <dgm:pt modelId="{56CA894F-1EAB-4709-B498-BC3199151C70}" type="pres">
      <dgm:prSet presAssocID="{A992D93B-2F3E-4813-BBED-2E2E93ECFE0A}" presName="node" presStyleLbl="node1" presStyleIdx="1" presStyleCnt="4">
        <dgm:presLayoutVars>
          <dgm:bulletEnabled val="1"/>
        </dgm:presLayoutVars>
      </dgm:prSet>
      <dgm:spPr/>
    </dgm:pt>
    <dgm:pt modelId="{7A93B56E-0F8A-4591-8571-E19B5633FE56}" type="pres">
      <dgm:prSet presAssocID="{D2E24A18-980F-464F-9ABA-230BE7315E6B}" presName="sibTrans" presStyleLbl="sibTrans2D1" presStyleIdx="1" presStyleCnt="3"/>
      <dgm:spPr/>
    </dgm:pt>
    <dgm:pt modelId="{302956DE-88F5-4393-93B5-09703BCAFF7B}" type="pres">
      <dgm:prSet presAssocID="{D2E24A18-980F-464F-9ABA-230BE7315E6B}" presName="connectorText" presStyleLbl="sibTrans2D1" presStyleIdx="1" presStyleCnt="3"/>
      <dgm:spPr/>
    </dgm:pt>
    <dgm:pt modelId="{8B10810F-04A2-419E-9723-4A0DD1F01D41}" type="pres">
      <dgm:prSet presAssocID="{8AC66A5F-7287-48BB-A1B2-1A662E92EBB7}" presName="node" presStyleLbl="node1" presStyleIdx="2" presStyleCnt="4">
        <dgm:presLayoutVars>
          <dgm:bulletEnabled val="1"/>
        </dgm:presLayoutVars>
      </dgm:prSet>
      <dgm:spPr/>
    </dgm:pt>
    <dgm:pt modelId="{A0751059-9F2D-45BB-AFD2-2CD84CFA556B}" type="pres">
      <dgm:prSet presAssocID="{0DE6AF16-0E60-428A-B7FF-5005DC28C7AD}" presName="sibTrans" presStyleLbl="sibTrans2D1" presStyleIdx="2" presStyleCnt="3"/>
      <dgm:spPr/>
    </dgm:pt>
    <dgm:pt modelId="{4F2242EB-211A-469C-9724-F7DC4F198727}" type="pres">
      <dgm:prSet presAssocID="{0DE6AF16-0E60-428A-B7FF-5005DC28C7AD}" presName="connectorText" presStyleLbl="sibTrans2D1" presStyleIdx="2" presStyleCnt="3"/>
      <dgm:spPr/>
    </dgm:pt>
    <dgm:pt modelId="{09406961-F7C4-4171-9D6F-0E16CC00CC40}" type="pres">
      <dgm:prSet presAssocID="{E22961FE-98A2-4E27-A9D6-FA7DEF8AB297}" presName="node" presStyleLbl="node1" presStyleIdx="3" presStyleCnt="4">
        <dgm:presLayoutVars>
          <dgm:bulletEnabled val="1"/>
        </dgm:presLayoutVars>
      </dgm:prSet>
      <dgm:spPr/>
    </dgm:pt>
  </dgm:ptLst>
  <dgm:cxnLst>
    <dgm:cxn modelId="{6C79F004-DFCB-4960-B16B-253921BD9173}" type="presOf" srcId="{F5463E0D-5CAF-4161-8EAD-61D99D5B5213}" destId="{DF8CD0E9-C921-4B10-A8D1-2C6F50207BFA}" srcOrd="0" destOrd="0" presId="urn:microsoft.com/office/officeart/2005/8/layout/process2"/>
    <dgm:cxn modelId="{9A641E11-DA7E-48C7-A62B-5C2C87C6C240}" type="presOf" srcId="{40355DFB-53A0-4DAC-830E-4B11EDFB623A}" destId="{0486F1B1-67F2-4D74-BE5C-C04A5360A115}" srcOrd="0" destOrd="0" presId="urn:microsoft.com/office/officeart/2005/8/layout/process2"/>
    <dgm:cxn modelId="{5236601D-DDE4-474B-AE56-BF02BB2F38A9}" srcId="{4314C6C7-3BEE-4756-A580-62CCFDBF33A3}" destId="{40355DFB-53A0-4DAC-830E-4B11EDFB623A}" srcOrd="0" destOrd="0" parTransId="{6AAFD8E5-23E6-4DE6-BEA7-4A8CD573F790}" sibTransId="{F5463E0D-5CAF-4161-8EAD-61D99D5B5213}"/>
    <dgm:cxn modelId="{600CF247-4F2A-4373-9C87-A71283D4D8E6}" srcId="{4314C6C7-3BEE-4756-A580-62CCFDBF33A3}" destId="{A992D93B-2F3E-4813-BBED-2E2E93ECFE0A}" srcOrd="1" destOrd="0" parTransId="{AF0DD5EA-8BB4-4540-B42D-3B666675CA13}" sibTransId="{D2E24A18-980F-464F-9ABA-230BE7315E6B}"/>
    <dgm:cxn modelId="{8A2BEA81-ED9E-4266-894C-AAE804FEF14B}" type="presOf" srcId="{E22961FE-98A2-4E27-A9D6-FA7DEF8AB297}" destId="{09406961-F7C4-4171-9D6F-0E16CC00CC40}" srcOrd="0" destOrd="0" presId="urn:microsoft.com/office/officeart/2005/8/layout/process2"/>
    <dgm:cxn modelId="{BBED8482-BDB1-406D-B720-9EE3D9786AC1}" srcId="{4314C6C7-3BEE-4756-A580-62CCFDBF33A3}" destId="{8AC66A5F-7287-48BB-A1B2-1A662E92EBB7}" srcOrd="2" destOrd="0" parTransId="{EF9B1089-308C-4C3D-81A2-554AF6FCA161}" sibTransId="{0DE6AF16-0E60-428A-B7FF-5005DC28C7AD}"/>
    <dgm:cxn modelId="{872A8E91-DA9D-427E-A736-C42543B33B3E}" type="presOf" srcId="{8AC66A5F-7287-48BB-A1B2-1A662E92EBB7}" destId="{8B10810F-04A2-419E-9723-4A0DD1F01D41}" srcOrd="0" destOrd="0" presId="urn:microsoft.com/office/officeart/2005/8/layout/process2"/>
    <dgm:cxn modelId="{FFFDF692-0C4C-4B2C-B92C-976AF0A24B15}" type="presOf" srcId="{0DE6AF16-0E60-428A-B7FF-5005DC28C7AD}" destId="{4F2242EB-211A-469C-9724-F7DC4F198727}" srcOrd="1" destOrd="0" presId="urn:microsoft.com/office/officeart/2005/8/layout/process2"/>
    <dgm:cxn modelId="{34251598-DAF0-49DF-823A-3E1F39C78E63}" type="presOf" srcId="{D2E24A18-980F-464F-9ABA-230BE7315E6B}" destId="{7A93B56E-0F8A-4591-8571-E19B5633FE56}" srcOrd="0" destOrd="0" presId="urn:microsoft.com/office/officeart/2005/8/layout/process2"/>
    <dgm:cxn modelId="{6CF9CBC1-3571-46CB-834E-6749E335A925}" type="presOf" srcId="{4314C6C7-3BEE-4756-A580-62CCFDBF33A3}" destId="{04BA2953-F208-46B8-8EA9-F99F56725FCC}" srcOrd="0" destOrd="0" presId="urn:microsoft.com/office/officeart/2005/8/layout/process2"/>
    <dgm:cxn modelId="{A4A90EC8-F873-4FEF-AA6E-F8E27688AE05}" type="presOf" srcId="{A992D93B-2F3E-4813-BBED-2E2E93ECFE0A}" destId="{56CA894F-1EAB-4709-B498-BC3199151C70}" srcOrd="0" destOrd="0" presId="urn:microsoft.com/office/officeart/2005/8/layout/process2"/>
    <dgm:cxn modelId="{590097D6-3F43-443A-BAE4-B6CE713EA6BE}" type="presOf" srcId="{F5463E0D-5CAF-4161-8EAD-61D99D5B5213}" destId="{8A289594-5C82-429C-9F6A-82CFCABE28DB}" srcOrd="1" destOrd="0" presId="urn:microsoft.com/office/officeart/2005/8/layout/process2"/>
    <dgm:cxn modelId="{D7B220E2-BCC0-49BD-A1B2-849BCFCCB677}" srcId="{4314C6C7-3BEE-4756-A580-62CCFDBF33A3}" destId="{E22961FE-98A2-4E27-A9D6-FA7DEF8AB297}" srcOrd="3" destOrd="0" parTransId="{6981DF95-D632-4220-A555-12978F92780A}" sibTransId="{FAD5601F-ED91-4E32-AE51-9C70E4848939}"/>
    <dgm:cxn modelId="{4C479EE5-4841-4D4C-936A-2AF9DA1F48E5}" type="presOf" srcId="{D2E24A18-980F-464F-9ABA-230BE7315E6B}" destId="{302956DE-88F5-4393-93B5-09703BCAFF7B}" srcOrd="1" destOrd="0" presId="urn:microsoft.com/office/officeart/2005/8/layout/process2"/>
    <dgm:cxn modelId="{EE7DF1EE-99B3-4AA4-ADB3-CEB0812A5A74}" type="presOf" srcId="{0DE6AF16-0E60-428A-B7FF-5005DC28C7AD}" destId="{A0751059-9F2D-45BB-AFD2-2CD84CFA556B}" srcOrd="0" destOrd="0" presId="urn:microsoft.com/office/officeart/2005/8/layout/process2"/>
    <dgm:cxn modelId="{BB0A80BE-31C3-44CA-BBDF-10EE22E2BBF9}" type="presParOf" srcId="{04BA2953-F208-46B8-8EA9-F99F56725FCC}" destId="{0486F1B1-67F2-4D74-BE5C-C04A5360A115}" srcOrd="0" destOrd="0" presId="urn:microsoft.com/office/officeart/2005/8/layout/process2"/>
    <dgm:cxn modelId="{2CD77DFD-DC66-4457-AD99-41899388C360}" type="presParOf" srcId="{04BA2953-F208-46B8-8EA9-F99F56725FCC}" destId="{DF8CD0E9-C921-4B10-A8D1-2C6F50207BFA}" srcOrd="1" destOrd="0" presId="urn:microsoft.com/office/officeart/2005/8/layout/process2"/>
    <dgm:cxn modelId="{23AC16A1-CA5B-44C0-9C0C-80009ED99A55}" type="presParOf" srcId="{DF8CD0E9-C921-4B10-A8D1-2C6F50207BFA}" destId="{8A289594-5C82-429C-9F6A-82CFCABE28DB}" srcOrd="0" destOrd="0" presId="urn:microsoft.com/office/officeart/2005/8/layout/process2"/>
    <dgm:cxn modelId="{BF76B593-6292-4102-8F09-34AE9831BD48}" type="presParOf" srcId="{04BA2953-F208-46B8-8EA9-F99F56725FCC}" destId="{56CA894F-1EAB-4709-B498-BC3199151C70}" srcOrd="2" destOrd="0" presId="urn:microsoft.com/office/officeart/2005/8/layout/process2"/>
    <dgm:cxn modelId="{C5479AE4-8294-4F37-8789-BD486D93F72D}" type="presParOf" srcId="{04BA2953-F208-46B8-8EA9-F99F56725FCC}" destId="{7A93B56E-0F8A-4591-8571-E19B5633FE56}" srcOrd="3" destOrd="0" presId="urn:microsoft.com/office/officeart/2005/8/layout/process2"/>
    <dgm:cxn modelId="{CA11085D-B753-4F25-B8A1-7D71A4F82387}" type="presParOf" srcId="{7A93B56E-0F8A-4591-8571-E19B5633FE56}" destId="{302956DE-88F5-4393-93B5-09703BCAFF7B}" srcOrd="0" destOrd="0" presId="urn:microsoft.com/office/officeart/2005/8/layout/process2"/>
    <dgm:cxn modelId="{D3629741-1844-47CC-A897-7A5E34F97CA8}" type="presParOf" srcId="{04BA2953-F208-46B8-8EA9-F99F56725FCC}" destId="{8B10810F-04A2-419E-9723-4A0DD1F01D41}" srcOrd="4" destOrd="0" presId="urn:microsoft.com/office/officeart/2005/8/layout/process2"/>
    <dgm:cxn modelId="{F22E1859-A2AB-41E4-9C9C-58C95E382C0A}" type="presParOf" srcId="{04BA2953-F208-46B8-8EA9-F99F56725FCC}" destId="{A0751059-9F2D-45BB-AFD2-2CD84CFA556B}" srcOrd="5" destOrd="0" presId="urn:microsoft.com/office/officeart/2005/8/layout/process2"/>
    <dgm:cxn modelId="{691579BD-2490-4DE0-A036-2A58FAF8AFE8}" type="presParOf" srcId="{A0751059-9F2D-45BB-AFD2-2CD84CFA556B}" destId="{4F2242EB-211A-469C-9724-F7DC4F198727}" srcOrd="0" destOrd="0" presId="urn:microsoft.com/office/officeart/2005/8/layout/process2"/>
    <dgm:cxn modelId="{6787C945-0072-4412-8D74-CA642BC7C282}" type="presParOf" srcId="{04BA2953-F208-46B8-8EA9-F99F56725FCC}" destId="{09406961-F7C4-4171-9D6F-0E16CC00CC40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DA7854-95FC-4488-88F5-4CA312107BC6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kumimoji="1" lang="ja-JP" altLang="en-US"/>
        </a:p>
      </dgm:t>
    </dgm:pt>
    <dgm:pt modelId="{CC7B8CA6-7D65-4D10-8590-6F1E53241CE1}">
      <dgm:prSet/>
      <dgm:spPr/>
      <dgm:t>
        <a:bodyPr/>
        <a:lstStyle/>
        <a:p>
          <a:r>
            <a:rPr kumimoji="1" lang="ja-JP"/>
            <a:t>アルゴリズム</a:t>
          </a:r>
          <a:endParaRPr lang="ja-JP"/>
        </a:p>
      </dgm:t>
    </dgm:pt>
    <dgm:pt modelId="{FD8E8EB1-84E2-4583-AADE-3FD0DA6BACE8}" type="parTrans" cxnId="{08D8B66F-075F-43A7-B1CE-7F294906D546}">
      <dgm:prSet/>
      <dgm:spPr/>
      <dgm:t>
        <a:bodyPr/>
        <a:lstStyle/>
        <a:p>
          <a:endParaRPr kumimoji="1" lang="ja-JP" altLang="en-US"/>
        </a:p>
      </dgm:t>
    </dgm:pt>
    <dgm:pt modelId="{6FFDA9AD-DF90-4120-81B0-910C04288253}" type="sibTrans" cxnId="{08D8B66F-075F-43A7-B1CE-7F294906D546}">
      <dgm:prSet/>
      <dgm:spPr/>
      <dgm:t>
        <a:bodyPr/>
        <a:lstStyle/>
        <a:p>
          <a:endParaRPr kumimoji="1" lang="ja-JP" altLang="en-US"/>
        </a:p>
      </dgm:t>
    </dgm:pt>
    <dgm:pt modelId="{E60203E6-25B4-436F-84E3-713932F8914B}">
      <dgm:prSet/>
      <dgm:spPr/>
      <dgm:t>
        <a:bodyPr/>
        <a:lstStyle/>
        <a:p>
          <a:r>
            <a:rPr kumimoji="1" lang="ja-JP"/>
            <a:t>学習</a:t>
          </a:r>
          <a:endParaRPr lang="ja-JP"/>
        </a:p>
      </dgm:t>
    </dgm:pt>
    <dgm:pt modelId="{93151FEB-C911-423E-8373-0B5F237D34E0}" type="parTrans" cxnId="{9037D53E-8B33-462A-BBF7-39871B5AB4F6}">
      <dgm:prSet/>
      <dgm:spPr/>
      <dgm:t>
        <a:bodyPr/>
        <a:lstStyle/>
        <a:p>
          <a:endParaRPr kumimoji="1" lang="ja-JP" altLang="en-US"/>
        </a:p>
      </dgm:t>
    </dgm:pt>
    <dgm:pt modelId="{5248AFAF-4E39-4C31-BB37-F7512E02A266}" type="sibTrans" cxnId="{9037D53E-8B33-462A-BBF7-39871B5AB4F6}">
      <dgm:prSet/>
      <dgm:spPr/>
      <dgm:t>
        <a:bodyPr/>
        <a:lstStyle/>
        <a:p>
          <a:endParaRPr kumimoji="1" lang="ja-JP" altLang="en-US"/>
        </a:p>
      </dgm:t>
    </dgm:pt>
    <dgm:pt modelId="{DF847D79-4903-46E6-9CF9-1847C704887B}" type="pres">
      <dgm:prSet presAssocID="{84DA7854-95FC-4488-88F5-4CA312107BC6}" presName="linearFlow" presStyleCnt="0">
        <dgm:presLayoutVars>
          <dgm:resizeHandles val="exact"/>
        </dgm:presLayoutVars>
      </dgm:prSet>
      <dgm:spPr/>
    </dgm:pt>
    <dgm:pt modelId="{8B799881-DCCE-4F74-9389-F74464500D31}" type="pres">
      <dgm:prSet presAssocID="{CC7B8CA6-7D65-4D10-8590-6F1E53241CE1}" presName="node" presStyleLbl="node1" presStyleIdx="0" presStyleCnt="2">
        <dgm:presLayoutVars>
          <dgm:bulletEnabled val="1"/>
        </dgm:presLayoutVars>
      </dgm:prSet>
      <dgm:spPr/>
    </dgm:pt>
    <dgm:pt modelId="{52596D75-0023-440E-A0DB-2F563DD67D40}" type="pres">
      <dgm:prSet presAssocID="{6FFDA9AD-DF90-4120-81B0-910C04288253}" presName="sibTrans" presStyleLbl="sibTrans2D1" presStyleIdx="0" presStyleCnt="1"/>
      <dgm:spPr/>
    </dgm:pt>
    <dgm:pt modelId="{4E5FDD68-82A8-4BB4-8494-4E907D52E22A}" type="pres">
      <dgm:prSet presAssocID="{6FFDA9AD-DF90-4120-81B0-910C04288253}" presName="connectorText" presStyleLbl="sibTrans2D1" presStyleIdx="0" presStyleCnt="1"/>
      <dgm:spPr/>
    </dgm:pt>
    <dgm:pt modelId="{BCAEF0C5-3E07-422D-B157-125741F87EB8}" type="pres">
      <dgm:prSet presAssocID="{E60203E6-25B4-436F-84E3-713932F8914B}" presName="node" presStyleLbl="node1" presStyleIdx="1" presStyleCnt="2">
        <dgm:presLayoutVars>
          <dgm:bulletEnabled val="1"/>
        </dgm:presLayoutVars>
      </dgm:prSet>
      <dgm:spPr/>
    </dgm:pt>
  </dgm:ptLst>
  <dgm:cxnLst>
    <dgm:cxn modelId="{8647570B-ADC2-48C1-8288-41E6D02D40C5}" type="presOf" srcId="{E60203E6-25B4-436F-84E3-713932F8914B}" destId="{BCAEF0C5-3E07-422D-B157-125741F87EB8}" srcOrd="0" destOrd="0" presId="urn:microsoft.com/office/officeart/2005/8/layout/process2"/>
    <dgm:cxn modelId="{115D7429-56EF-4031-86F1-5AC575442017}" type="presOf" srcId="{CC7B8CA6-7D65-4D10-8590-6F1E53241CE1}" destId="{8B799881-DCCE-4F74-9389-F74464500D31}" srcOrd="0" destOrd="0" presId="urn:microsoft.com/office/officeart/2005/8/layout/process2"/>
    <dgm:cxn modelId="{9037D53E-8B33-462A-BBF7-39871B5AB4F6}" srcId="{84DA7854-95FC-4488-88F5-4CA312107BC6}" destId="{E60203E6-25B4-436F-84E3-713932F8914B}" srcOrd="1" destOrd="0" parTransId="{93151FEB-C911-423E-8373-0B5F237D34E0}" sibTransId="{5248AFAF-4E39-4C31-BB37-F7512E02A266}"/>
    <dgm:cxn modelId="{4D8AE56B-B06E-47A3-AABE-15FFF2555735}" type="presOf" srcId="{6FFDA9AD-DF90-4120-81B0-910C04288253}" destId="{52596D75-0023-440E-A0DB-2F563DD67D40}" srcOrd="0" destOrd="0" presId="urn:microsoft.com/office/officeart/2005/8/layout/process2"/>
    <dgm:cxn modelId="{08D8B66F-075F-43A7-B1CE-7F294906D546}" srcId="{84DA7854-95FC-4488-88F5-4CA312107BC6}" destId="{CC7B8CA6-7D65-4D10-8590-6F1E53241CE1}" srcOrd="0" destOrd="0" parTransId="{FD8E8EB1-84E2-4583-AADE-3FD0DA6BACE8}" sibTransId="{6FFDA9AD-DF90-4120-81B0-910C04288253}"/>
    <dgm:cxn modelId="{DCD07D94-DD02-4AF4-B6F1-D51EB637AAD0}" type="presOf" srcId="{84DA7854-95FC-4488-88F5-4CA312107BC6}" destId="{DF847D79-4903-46E6-9CF9-1847C704887B}" srcOrd="0" destOrd="0" presId="urn:microsoft.com/office/officeart/2005/8/layout/process2"/>
    <dgm:cxn modelId="{02C027EC-59E3-4573-BFE5-66DF1AA0FDF3}" type="presOf" srcId="{6FFDA9AD-DF90-4120-81B0-910C04288253}" destId="{4E5FDD68-82A8-4BB4-8494-4E907D52E22A}" srcOrd="1" destOrd="0" presId="urn:microsoft.com/office/officeart/2005/8/layout/process2"/>
    <dgm:cxn modelId="{B4166DAD-620C-4F03-A896-43E7845377A6}" type="presParOf" srcId="{DF847D79-4903-46E6-9CF9-1847C704887B}" destId="{8B799881-DCCE-4F74-9389-F74464500D31}" srcOrd="0" destOrd="0" presId="urn:microsoft.com/office/officeart/2005/8/layout/process2"/>
    <dgm:cxn modelId="{1A983976-C845-4F0B-BA0C-5B3E8791F9E8}" type="presParOf" srcId="{DF847D79-4903-46E6-9CF9-1847C704887B}" destId="{52596D75-0023-440E-A0DB-2F563DD67D40}" srcOrd="1" destOrd="0" presId="urn:microsoft.com/office/officeart/2005/8/layout/process2"/>
    <dgm:cxn modelId="{11A4E5B4-41CD-4345-A454-132B8FE92E69}" type="presParOf" srcId="{52596D75-0023-440E-A0DB-2F563DD67D40}" destId="{4E5FDD68-82A8-4BB4-8494-4E907D52E22A}" srcOrd="0" destOrd="0" presId="urn:microsoft.com/office/officeart/2005/8/layout/process2"/>
    <dgm:cxn modelId="{BB8A86E6-718D-4D20-8BE4-FD2F5CC5B138}" type="presParOf" srcId="{DF847D79-4903-46E6-9CF9-1847C704887B}" destId="{BCAEF0C5-3E07-422D-B157-125741F87EB8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4DA7854-95FC-4488-88F5-4CA312107BC6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CC7B8CA6-7D65-4D10-8590-6F1E53241CE1}">
      <dgm:prSet/>
      <dgm:spPr/>
      <dgm:t>
        <a:bodyPr/>
        <a:lstStyle/>
        <a:p>
          <a:r>
            <a:rPr lang="en-US" altLang="ja-JP" dirty="0"/>
            <a:t>Pre-trained model</a:t>
          </a:r>
          <a:endParaRPr lang="ja-JP" dirty="0"/>
        </a:p>
      </dgm:t>
    </dgm:pt>
    <dgm:pt modelId="{FD8E8EB1-84E2-4583-AADE-3FD0DA6BACE8}" type="parTrans" cxnId="{08D8B66F-075F-43A7-B1CE-7F294906D546}">
      <dgm:prSet/>
      <dgm:spPr/>
      <dgm:t>
        <a:bodyPr/>
        <a:lstStyle/>
        <a:p>
          <a:endParaRPr kumimoji="1" lang="ja-JP" altLang="en-US"/>
        </a:p>
      </dgm:t>
    </dgm:pt>
    <dgm:pt modelId="{6FFDA9AD-DF90-4120-81B0-910C04288253}" type="sibTrans" cxnId="{08D8B66F-075F-43A7-B1CE-7F294906D546}">
      <dgm:prSet/>
      <dgm:spPr/>
      <dgm:t>
        <a:bodyPr/>
        <a:lstStyle/>
        <a:p>
          <a:endParaRPr kumimoji="1" lang="ja-JP" altLang="en-US"/>
        </a:p>
      </dgm:t>
    </dgm:pt>
    <dgm:pt modelId="{E60203E6-25B4-436F-84E3-713932F8914B}">
      <dgm:prSet/>
      <dgm:spPr/>
      <dgm:t>
        <a:bodyPr/>
        <a:lstStyle/>
        <a:p>
          <a:r>
            <a:rPr lang="en-US" altLang="ja-JP" dirty="0"/>
            <a:t>Fine tuning</a:t>
          </a:r>
          <a:endParaRPr lang="ja-JP" dirty="0"/>
        </a:p>
      </dgm:t>
    </dgm:pt>
    <dgm:pt modelId="{93151FEB-C911-423E-8373-0B5F237D34E0}" type="parTrans" cxnId="{9037D53E-8B33-462A-BBF7-39871B5AB4F6}">
      <dgm:prSet/>
      <dgm:spPr/>
      <dgm:t>
        <a:bodyPr/>
        <a:lstStyle/>
        <a:p>
          <a:endParaRPr kumimoji="1" lang="ja-JP" altLang="en-US"/>
        </a:p>
      </dgm:t>
    </dgm:pt>
    <dgm:pt modelId="{5248AFAF-4E39-4C31-BB37-F7512E02A266}" type="sibTrans" cxnId="{9037D53E-8B33-462A-BBF7-39871B5AB4F6}">
      <dgm:prSet/>
      <dgm:spPr/>
      <dgm:t>
        <a:bodyPr/>
        <a:lstStyle/>
        <a:p>
          <a:endParaRPr kumimoji="1" lang="ja-JP" altLang="en-US"/>
        </a:p>
      </dgm:t>
    </dgm:pt>
    <dgm:pt modelId="{DF847D79-4903-46E6-9CF9-1847C704887B}" type="pres">
      <dgm:prSet presAssocID="{84DA7854-95FC-4488-88F5-4CA312107BC6}" presName="linearFlow" presStyleCnt="0">
        <dgm:presLayoutVars>
          <dgm:resizeHandles val="exact"/>
        </dgm:presLayoutVars>
      </dgm:prSet>
      <dgm:spPr/>
    </dgm:pt>
    <dgm:pt modelId="{8B799881-DCCE-4F74-9389-F74464500D31}" type="pres">
      <dgm:prSet presAssocID="{CC7B8CA6-7D65-4D10-8590-6F1E53241CE1}" presName="node" presStyleLbl="node1" presStyleIdx="0" presStyleCnt="2">
        <dgm:presLayoutVars>
          <dgm:bulletEnabled val="1"/>
        </dgm:presLayoutVars>
      </dgm:prSet>
      <dgm:spPr/>
    </dgm:pt>
    <dgm:pt modelId="{52596D75-0023-440E-A0DB-2F563DD67D40}" type="pres">
      <dgm:prSet presAssocID="{6FFDA9AD-DF90-4120-81B0-910C04288253}" presName="sibTrans" presStyleLbl="sibTrans2D1" presStyleIdx="0" presStyleCnt="1"/>
      <dgm:spPr/>
    </dgm:pt>
    <dgm:pt modelId="{4E5FDD68-82A8-4BB4-8494-4E907D52E22A}" type="pres">
      <dgm:prSet presAssocID="{6FFDA9AD-DF90-4120-81B0-910C04288253}" presName="connectorText" presStyleLbl="sibTrans2D1" presStyleIdx="0" presStyleCnt="1"/>
      <dgm:spPr/>
    </dgm:pt>
    <dgm:pt modelId="{BCAEF0C5-3E07-422D-B157-125741F87EB8}" type="pres">
      <dgm:prSet presAssocID="{E60203E6-25B4-436F-84E3-713932F8914B}" presName="node" presStyleLbl="node1" presStyleIdx="1" presStyleCnt="2">
        <dgm:presLayoutVars>
          <dgm:bulletEnabled val="1"/>
        </dgm:presLayoutVars>
      </dgm:prSet>
      <dgm:spPr/>
    </dgm:pt>
  </dgm:ptLst>
  <dgm:cxnLst>
    <dgm:cxn modelId="{8647570B-ADC2-48C1-8288-41E6D02D40C5}" type="presOf" srcId="{E60203E6-25B4-436F-84E3-713932F8914B}" destId="{BCAEF0C5-3E07-422D-B157-125741F87EB8}" srcOrd="0" destOrd="0" presId="urn:microsoft.com/office/officeart/2005/8/layout/process2"/>
    <dgm:cxn modelId="{115D7429-56EF-4031-86F1-5AC575442017}" type="presOf" srcId="{CC7B8CA6-7D65-4D10-8590-6F1E53241CE1}" destId="{8B799881-DCCE-4F74-9389-F74464500D31}" srcOrd="0" destOrd="0" presId="urn:microsoft.com/office/officeart/2005/8/layout/process2"/>
    <dgm:cxn modelId="{9037D53E-8B33-462A-BBF7-39871B5AB4F6}" srcId="{84DA7854-95FC-4488-88F5-4CA312107BC6}" destId="{E60203E6-25B4-436F-84E3-713932F8914B}" srcOrd="1" destOrd="0" parTransId="{93151FEB-C911-423E-8373-0B5F237D34E0}" sibTransId="{5248AFAF-4E39-4C31-BB37-F7512E02A266}"/>
    <dgm:cxn modelId="{4D8AE56B-B06E-47A3-AABE-15FFF2555735}" type="presOf" srcId="{6FFDA9AD-DF90-4120-81B0-910C04288253}" destId="{52596D75-0023-440E-A0DB-2F563DD67D40}" srcOrd="0" destOrd="0" presId="urn:microsoft.com/office/officeart/2005/8/layout/process2"/>
    <dgm:cxn modelId="{08D8B66F-075F-43A7-B1CE-7F294906D546}" srcId="{84DA7854-95FC-4488-88F5-4CA312107BC6}" destId="{CC7B8CA6-7D65-4D10-8590-6F1E53241CE1}" srcOrd="0" destOrd="0" parTransId="{FD8E8EB1-84E2-4583-AADE-3FD0DA6BACE8}" sibTransId="{6FFDA9AD-DF90-4120-81B0-910C04288253}"/>
    <dgm:cxn modelId="{DCD07D94-DD02-4AF4-B6F1-D51EB637AAD0}" type="presOf" srcId="{84DA7854-95FC-4488-88F5-4CA312107BC6}" destId="{DF847D79-4903-46E6-9CF9-1847C704887B}" srcOrd="0" destOrd="0" presId="urn:microsoft.com/office/officeart/2005/8/layout/process2"/>
    <dgm:cxn modelId="{02C027EC-59E3-4573-BFE5-66DF1AA0FDF3}" type="presOf" srcId="{6FFDA9AD-DF90-4120-81B0-910C04288253}" destId="{4E5FDD68-82A8-4BB4-8494-4E907D52E22A}" srcOrd="1" destOrd="0" presId="urn:microsoft.com/office/officeart/2005/8/layout/process2"/>
    <dgm:cxn modelId="{B4166DAD-620C-4F03-A896-43E7845377A6}" type="presParOf" srcId="{DF847D79-4903-46E6-9CF9-1847C704887B}" destId="{8B799881-DCCE-4F74-9389-F74464500D31}" srcOrd="0" destOrd="0" presId="urn:microsoft.com/office/officeart/2005/8/layout/process2"/>
    <dgm:cxn modelId="{1A983976-C845-4F0B-BA0C-5B3E8791F9E8}" type="presParOf" srcId="{DF847D79-4903-46E6-9CF9-1847C704887B}" destId="{52596D75-0023-440E-A0DB-2F563DD67D40}" srcOrd="1" destOrd="0" presId="urn:microsoft.com/office/officeart/2005/8/layout/process2"/>
    <dgm:cxn modelId="{11A4E5B4-41CD-4345-A454-132B8FE92E69}" type="presParOf" srcId="{52596D75-0023-440E-A0DB-2F563DD67D40}" destId="{4E5FDD68-82A8-4BB4-8494-4E907D52E22A}" srcOrd="0" destOrd="0" presId="urn:microsoft.com/office/officeart/2005/8/layout/process2"/>
    <dgm:cxn modelId="{BB8A86E6-718D-4D20-8BE4-FD2F5CC5B138}" type="presParOf" srcId="{DF847D79-4903-46E6-9CF9-1847C704887B}" destId="{BCAEF0C5-3E07-422D-B157-125741F87EB8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575D515-E4D0-458D-A3FE-171AAF0D7DAD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kumimoji="1" lang="ja-JP" altLang="en-US"/>
        </a:p>
      </dgm:t>
    </dgm:pt>
    <dgm:pt modelId="{41FA5701-7BD3-434F-95A8-6449D51DC5EC}">
      <dgm:prSet/>
      <dgm:spPr/>
      <dgm:t>
        <a:bodyPr/>
        <a:lstStyle/>
        <a:p>
          <a:r>
            <a:rPr kumimoji="1" lang="en-US"/>
            <a:t>Word2vec</a:t>
          </a:r>
          <a:endParaRPr lang="ja-JP"/>
        </a:p>
      </dgm:t>
    </dgm:pt>
    <dgm:pt modelId="{BE6D2E9B-1C59-4361-9765-EFB55CD4F953}" type="parTrans" cxnId="{1535FE7E-FEFD-407D-A970-1079DAD5EA5F}">
      <dgm:prSet/>
      <dgm:spPr/>
      <dgm:t>
        <a:bodyPr/>
        <a:lstStyle/>
        <a:p>
          <a:endParaRPr kumimoji="1" lang="ja-JP" altLang="en-US"/>
        </a:p>
      </dgm:t>
    </dgm:pt>
    <dgm:pt modelId="{154E9586-C4B6-433C-9A96-C877AEE548D2}" type="sibTrans" cxnId="{1535FE7E-FEFD-407D-A970-1079DAD5EA5F}">
      <dgm:prSet/>
      <dgm:spPr/>
      <dgm:t>
        <a:bodyPr/>
        <a:lstStyle/>
        <a:p>
          <a:endParaRPr kumimoji="1" lang="ja-JP" altLang="en-US"/>
        </a:p>
      </dgm:t>
    </dgm:pt>
    <dgm:pt modelId="{5E6DE7E0-563C-4085-BF0D-7E34F47F4027}">
      <dgm:prSet/>
      <dgm:spPr/>
      <dgm:t>
        <a:bodyPr/>
        <a:lstStyle/>
        <a:p>
          <a:r>
            <a:rPr kumimoji="1" lang="en-US" dirty="0"/>
            <a:t>transformer</a:t>
          </a:r>
          <a:endParaRPr lang="ja-JP" dirty="0"/>
        </a:p>
      </dgm:t>
    </dgm:pt>
    <dgm:pt modelId="{B89D1095-F90C-4905-A70D-89745BC54CF1}" type="parTrans" cxnId="{244F5D71-0147-44C5-8B3B-87C0F2267E34}">
      <dgm:prSet/>
      <dgm:spPr/>
      <dgm:t>
        <a:bodyPr/>
        <a:lstStyle/>
        <a:p>
          <a:endParaRPr kumimoji="1" lang="ja-JP" altLang="en-US"/>
        </a:p>
      </dgm:t>
    </dgm:pt>
    <dgm:pt modelId="{98E77557-90F4-4435-A326-5772E21E98BE}" type="sibTrans" cxnId="{244F5D71-0147-44C5-8B3B-87C0F2267E34}">
      <dgm:prSet/>
      <dgm:spPr/>
      <dgm:t>
        <a:bodyPr/>
        <a:lstStyle/>
        <a:p>
          <a:endParaRPr kumimoji="1" lang="ja-JP" altLang="en-US"/>
        </a:p>
      </dgm:t>
    </dgm:pt>
    <dgm:pt modelId="{77D1ADDF-0947-44DC-A7A2-FD02FC6C6591}" type="pres">
      <dgm:prSet presAssocID="{6575D515-E4D0-458D-A3FE-171AAF0D7DAD}" presName="linearFlow" presStyleCnt="0">
        <dgm:presLayoutVars>
          <dgm:resizeHandles val="exact"/>
        </dgm:presLayoutVars>
      </dgm:prSet>
      <dgm:spPr/>
    </dgm:pt>
    <dgm:pt modelId="{7C34286C-AE97-4DEB-938E-ADDD2DD6F6DD}" type="pres">
      <dgm:prSet presAssocID="{41FA5701-7BD3-434F-95A8-6449D51DC5EC}" presName="node" presStyleLbl="node1" presStyleIdx="0" presStyleCnt="2">
        <dgm:presLayoutVars>
          <dgm:bulletEnabled val="1"/>
        </dgm:presLayoutVars>
      </dgm:prSet>
      <dgm:spPr/>
    </dgm:pt>
    <dgm:pt modelId="{416EA673-7D84-48B4-A64E-051310BBC177}" type="pres">
      <dgm:prSet presAssocID="{154E9586-C4B6-433C-9A96-C877AEE548D2}" presName="sibTrans" presStyleLbl="sibTrans2D1" presStyleIdx="0" presStyleCnt="1"/>
      <dgm:spPr/>
    </dgm:pt>
    <dgm:pt modelId="{1A1E8C22-AACA-481D-9E01-56AB4B72DEEF}" type="pres">
      <dgm:prSet presAssocID="{154E9586-C4B6-433C-9A96-C877AEE548D2}" presName="connectorText" presStyleLbl="sibTrans2D1" presStyleIdx="0" presStyleCnt="1"/>
      <dgm:spPr/>
    </dgm:pt>
    <dgm:pt modelId="{A13B147F-C035-4484-8F69-AD0EF9678458}" type="pres">
      <dgm:prSet presAssocID="{5E6DE7E0-563C-4085-BF0D-7E34F47F4027}" presName="node" presStyleLbl="node1" presStyleIdx="1" presStyleCnt="2">
        <dgm:presLayoutVars>
          <dgm:bulletEnabled val="1"/>
        </dgm:presLayoutVars>
      </dgm:prSet>
      <dgm:spPr/>
    </dgm:pt>
  </dgm:ptLst>
  <dgm:cxnLst>
    <dgm:cxn modelId="{E396CD36-776B-4BC3-88EE-68939E7140A9}" type="presOf" srcId="{6575D515-E4D0-458D-A3FE-171AAF0D7DAD}" destId="{77D1ADDF-0947-44DC-A7A2-FD02FC6C6591}" srcOrd="0" destOrd="0" presId="urn:microsoft.com/office/officeart/2005/8/layout/process2"/>
    <dgm:cxn modelId="{6CD27C6F-4149-4F2A-8F8B-110014008E23}" type="presOf" srcId="{41FA5701-7BD3-434F-95A8-6449D51DC5EC}" destId="{7C34286C-AE97-4DEB-938E-ADDD2DD6F6DD}" srcOrd="0" destOrd="0" presId="urn:microsoft.com/office/officeart/2005/8/layout/process2"/>
    <dgm:cxn modelId="{244F5D71-0147-44C5-8B3B-87C0F2267E34}" srcId="{6575D515-E4D0-458D-A3FE-171AAF0D7DAD}" destId="{5E6DE7E0-563C-4085-BF0D-7E34F47F4027}" srcOrd="1" destOrd="0" parTransId="{B89D1095-F90C-4905-A70D-89745BC54CF1}" sibTransId="{98E77557-90F4-4435-A326-5772E21E98BE}"/>
    <dgm:cxn modelId="{1535FE7E-FEFD-407D-A970-1079DAD5EA5F}" srcId="{6575D515-E4D0-458D-A3FE-171AAF0D7DAD}" destId="{41FA5701-7BD3-434F-95A8-6449D51DC5EC}" srcOrd="0" destOrd="0" parTransId="{BE6D2E9B-1C59-4361-9765-EFB55CD4F953}" sibTransId="{154E9586-C4B6-433C-9A96-C877AEE548D2}"/>
    <dgm:cxn modelId="{6ADD6990-128A-4753-896E-BFD22E11772E}" type="presOf" srcId="{5E6DE7E0-563C-4085-BF0D-7E34F47F4027}" destId="{A13B147F-C035-4484-8F69-AD0EF9678458}" srcOrd="0" destOrd="0" presId="urn:microsoft.com/office/officeart/2005/8/layout/process2"/>
    <dgm:cxn modelId="{E27C79D0-EEAE-4597-8941-3F02C08E5876}" type="presOf" srcId="{154E9586-C4B6-433C-9A96-C877AEE548D2}" destId="{1A1E8C22-AACA-481D-9E01-56AB4B72DEEF}" srcOrd="1" destOrd="0" presId="urn:microsoft.com/office/officeart/2005/8/layout/process2"/>
    <dgm:cxn modelId="{573083FF-73DA-4F18-9928-766142D4F9AC}" type="presOf" srcId="{154E9586-C4B6-433C-9A96-C877AEE548D2}" destId="{416EA673-7D84-48B4-A64E-051310BBC177}" srcOrd="0" destOrd="0" presId="urn:microsoft.com/office/officeart/2005/8/layout/process2"/>
    <dgm:cxn modelId="{832B6D66-CAFC-48D5-B61B-4FBF8178DBF9}" type="presParOf" srcId="{77D1ADDF-0947-44DC-A7A2-FD02FC6C6591}" destId="{7C34286C-AE97-4DEB-938E-ADDD2DD6F6DD}" srcOrd="0" destOrd="0" presId="urn:microsoft.com/office/officeart/2005/8/layout/process2"/>
    <dgm:cxn modelId="{907AB004-5297-42A3-878A-CCCA9D476C65}" type="presParOf" srcId="{77D1ADDF-0947-44DC-A7A2-FD02FC6C6591}" destId="{416EA673-7D84-48B4-A64E-051310BBC177}" srcOrd="1" destOrd="0" presId="urn:microsoft.com/office/officeart/2005/8/layout/process2"/>
    <dgm:cxn modelId="{2D36B2C6-093A-48FA-A150-4E94DCD7A7F0}" type="presParOf" srcId="{416EA673-7D84-48B4-A64E-051310BBC177}" destId="{1A1E8C22-AACA-481D-9E01-56AB4B72DEEF}" srcOrd="0" destOrd="0" presId="urn:microsoft.com/office/officeart/2005/8/layout/process2"/>
    <dgm:cxn modelId="{983751B2-3ABB-4866-A483-DE46DD8D1E02}" type="presParOf" srcId="{77D1ADDF-0947-44DC-A7A2-FD02FC6C6591}" destId="{A13B147F-C035-4484-8F69-AD0EF9678458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2A8BA2C-66A5-4F34-911E-2644ABD21EFE}" type="doc">
      <dgm:prSet loTypeId="urn:microsoft.com/office/officeart/2005/8/layout/pyramid2" loCatId="pyramid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1ADDC741-50B5-4B7E-8575-C8DA0E17D81D}">
      <dgm:prSet custT="1"/>
      <dgm:spPr/>
      <dgm:t>
        <a:bodyPr/>
        <a:lstStyle/>
        <a:p>
          <a:r>
            <a:rPr kumimoji="1" lang="en-US" sz="2400" b="1" dirty="0"/>
            <a:t>Transformers </a:t>
          </a:r>
          <a:endParaRPr lang="ja-JP" sz="2400" b="1" dirty="0"/>
        </a:p>
      </dgm:t>
    </dgm:pt>
    <dgm:pt modelId="{FBA3255C-98FC-42E2-B393-CEA825B80426}" type="parTrans" cxnId="{F788689D-5D78-4F09-A6E8-90D5DFE94BF1}">
      <dgm:prSet/>
      <dgm:spPr/>
      <dgm:t>
        <a:bodyPr/>
        <a:lstStyle/>
        <a:p>
          <a:endParaRPr kumimoji="1" lang="ja-JP" altLang="en-US"/>
        </a:p>
      </dgm:t>
    </dgm:pt>
    <dgm:pt modelId="{0D5BA1AB-2508-4CF4-8117-7E944B9B1605}" type="sibTrans" cxnId="{F788689D-5D78-4F09-A6E8-90D5DFE94BF1}">
      <dgm:prSet/>
      <dgm:spPr/>
      <dgm:t>
        <a:bodyPr/>
        <a:lstStyle/>
        <a:p>
          <a:endParaRPr kumimoji="1" lang="ja-JP" altLang="en-US"/>
        </a:p>
      </dgm:t>
    </dgm:pt>
    <dgm:pt modelId="{DF12617C-1DD9-4701-B355-4F6B3F6597B0}">
      <dgm:prSet custT="1"/>
      <dgm:spPr/>
      <dgm:t>
        <a:bodyPr/>
        <a:lstStyle/>
        <a:p>
          <a:r>
            <a:rPr kumimoji="1" lang="en-US" sz="2400" b="1" dirty="0" err="1"/>
            <a:t>Pytortch</a:t>
          </a:r>
          <a:r>
            <a:rPr kumimoji="1" lang="en-US" sz="2400" b="1" dirty="0"/>
            <a:t>, </a:t>
          </a:r>
          <a:r>
            <a:rPr kumimoji="1" lang="en-US" sz="2400" b="1" dirty="0" err="1"/>
            <a:t>tensorflow</a:t>
          </a:r>
          <a:endParaRPr lang="ja-JP" sz="2400" b="1" dirty="0"/>
        </a:p>
      </dgm:t>
    </dgm:pt>
    <dgm:pt modelId="{F20A8063-9EE9-47E4-B009-C1E04E69FB8A}" type="parTrans" cxnId="{AC9D21B7-12D5-41C3-92B4-1BB7D274D794}">
      <dgm:prSet/>
      <dgm:spPr/>
      <dgm:t>
        <a:bodyPr/>
        <a:lstStyle/>
        <a:p>
          <a:endParaRPr kumimoji="1" lang="ja-JP" altLang="en-US"/>
        </a:p>
      </dgm:t>
    </dgm:pt>
    <dgm:pt modelId="{AECD1C6C-3CAA-4DCA-9DAE-1EE6820232B7}" type="sibTrans" cxnId="{AC9D21B7-12D5-41C3-92B4-1BB7D274D794}">
      <dgm:prSet/>
      <dgm:spPr/>
      <dgm:t>
        <a:bodyPr/>
        <a:lstStyle/>
        <a:p>
          <a:endParaRPr kumimoji="1" lang="ja-JP" altLang="en-US"/>
        </a:p>
      </dgm:t>
    </dgm:pt>
    <dgm:pt modelId="{B0D1D7EB-6653-4C8B-969A-EBAFCC97E31E}">
      <dgm:prSet custT="1"/>
      <dgm:spPr/>
      <dgm:t>
        <a:bodyPr/>
        <a:lstStyle/>
        <a:p>
          <a:r>
            <a:rPr kumimoji="1" lang="en-US" sz="2400" b="1"/>
            <a:t>python</a:t>
          </a:r>
          <a:endParaRPr lang="ja-JP" sz="2400" b="1"/>
        </a:p>
      </dgm:t>
    </dgm:pt>
    <dgm:pt modelId="{B2DB658D-462A-4DFE-9291-FD7467A4C8ED}" type="parTrans" cxnId="{4B437F27-F5D9-4AAB-8CB3-82FAF4C6D7C2}">
      <dgm:prSet/>
      <dgm:spPr/>
      <dgm:t>
        <a:bodyPr/>
        <a:lstStyle/>
        <a:p>
          <a:endParaRPr kumimoji="1" lang="ja-JP" altLang="en-US"/>
        </a:p>
      </dgm:t>
    </dgm:pt>
    <dgm:pt modelId="{0C59F2AE-87C4-45E6-92AA-D392FC4957C5}" type="sibTrans" cxnId="{4B437F27-F5D9-4AAB-8CB3-82FAF4C6D7C2}">
      <dgm:prSet/>
      <dgm:spPr/>
      <dgm:t>
        <a:bodyPr/>
        <a:lstStyle/>
        <a:p>
          <a:endParaRPr kumimoji="1" lang="ja-JP" altLang="en-US"/>
        </a:p>
      </dgm:t>
    </dgm:pt>
    <dgm:pt modelId="{4CBA46A1-9BCD-49B6-BFD5-92D0CDB7821B}" type="pres">
      <dgm:prSet presAssocID="{72A8BA2C-66A5-4F34-911E-2644ABD21EFE}" presName="compositeShape" presStyleCnt="0">
        <dgm:presLayoutVars>
          <dgm:dir/>
          <dgm:resizeHandles/>
        </dgm:presLayoutVars>
      </dgm:prSet>
      <dgm:spPr/>
    </dgm:pt>
    <dgm:pt modelId="{54C3CEF6-987A-428E-BA92-0154DBC6AB40}" type="pres">
      <dgm:prSet presAssocID="{72A8BA2C-66A5-4F34-911E-2644ABD21EFE}" presName="pyramid" presStyleLbl="node1" presStyleIdx="0" presStyleCnt="1" custScaleX="201795"/>
      <dgm:spPr/>
    </dgm:pt>
    <dgm:pt modelId="{0886BDC6-5984-4FE6-B87B-369B5EA583BE}" type="pres">
      <dgm:prSet presAssocID="{72A8BA2C-66A5-4F34-911E-2644ABD21EFE}" presName="theList" presStyleCnt="0"/>
      <dgm:spPr/>
    </dgm:pt>
    <dgm:pt modelId="{ED5CB308-F09F-4400-A901-4279A4115E7B}" type="pres">
      <dgm:prSet presAssocID="{1ADDC741-50B5-4B7E-8575-C8DA0E17D81D}" presName="aNode" presStyleLbl="fgAcc1" presStyleIdx="0" presStyleCnt="3" custScaleX="132592">
        <dgm:presLayoutVars>
          <dgm:bulletEnabled val="1"/>
        </dgm:presLayoutVars>
      </dgm:prSet>
      <dgm:spPr/>
    </dgm:pt>
    <dgm:pt modelId="{ED372344-C1F6-42A9-8EB6-29F6B0B82D8E}" type="pres">
      <dgm:prSet presAssocID="{1ADDC741-50B5-4B7E-8575-C8DA0E17D81D}" presName="aSpace" presStyleCnt="0"/>
      <dgm:spPr/>
    </dgm:pt>
    <dgm:pt modelId="{B5C80579-FFCC-4136-8E1C-D598752893A0}" type="pres">
      <dgm:prSet presAssocID="{DF12617C-1DD9-4701-B355-4F6B3F6597B0}" presName="aNode" presStyleLbl="fgAcc1" presStyleIdx="1" presStyleCnt="3" custScaleX="189118">
        <dgm:presLayoutVars>
          <dgm:bulletEnabled val="1"/>
        </dgm:presLayoutVars>
      </dgm:prSet>
      <dgm:spPr/>
    </dgm:pt>
    <dgm:pt modelId="{949016AA-1AD5-42D4-B188-C8BF7413E92E}" type="pres">
      <dgm:prSet presAssocID="{DF12617C-1DD9-4701-B355-4F6B3F6597B0}" presName="aSpace" presStyleCnt="0"/>
      <dgm:spPr/>
    </dgm:pt>
    <dgm:pt modelId="{4D8613DE-445A-4AA9-A451-C6FF3E28D3D8}" type="pres">
      <dgm:prSet presAssocID="{B0D1D7EB-6653-4C8B-969A-EBAFCC97E31E}" presName="aNode" presStyleLbl="fgAcc1" presStyleIdx="2" presStyleCnt="3" custScaleX="233255">
        <dgm:presLayoutVars>
          <dgm:bulletEnabled val="1"/>
        </dgm:presLayoutVars>
      </dgm:prSet>
      <dgm:spPr/>
    </dgm:pt>
    <dgm:pt modelId="{3F93EA3F-5138-42AD-B00A-806B7F06A8CD}" type="pres">
      <dgm:prSet presAssocID="{B0D1D7EB-6653-4C8B-969A-EBAFCC97E31E}" presName="aSpace" presStyleCnt="0"/>
      <dgm:spPr/>
    </dgm:pt>
  </dgm:ptLst>
  <dgm:cxnLst>
    <dgm:cxn modelId="{4CBC5117-FC16-4693-BAFE-6DBFB20AE9CB}" type="presOf" srcId="{72A8BA2C-66A5-4F34-911E-2644ABD21EFE}" destId="{4CBA46A1-9BCD-49B6-BFD5-92D0CDB7821B}" srcOrd="0" destOrd="0" presId="urn:microsoft.com/office/officeart/2005/8/layout/pyramid2"/>
    <dgm:cxn modelId="{A35C1924-44B9-4FF8-84AE-20997C146CAD}" type="presOf" srcId="{1ADDC741-50B5-4B7E-8575-C8DA0E17D81D}" destId="{ED5CB308-F09F-4400-A901-4279A4115E7B}" srcOrd="0" destOrd="0" presId="urn:microsoft.com/office/officeart/2005/8/layout/pyramid2"/>
    <dgm:cxn modelId="{4B437F27-F5D9-4AAB-8CB3-82FAF4C6D7C2}" srcId="{72A8BA2C-66A5-4F34-911E-2644ABD21EFE}" destId="{B0D1D7EB-6653-4C8B-969A-EBAFCC97E31E}" srcOrd="2" destOrd="0" parTransId="{B2DB658D-462A-4DFE-9291-FD7467A4C8ED}" sibTransId="{0C59F2AE-87C4-45E6-92AA-D392FC4957C5}"/>
    <dgm:cxn modelId="{FD969655-72A8-4F9E-998A-E080677475F5}" type="presOf" srcId="{DF12617C-1DD9-4701-B355-4F6B3F6597B0}" destId="{B5C80579-FFCC-4136-8E1C-D598752893A0}" srcOrd="0" destOrd="0" presId="urn:microsoft.com/office/officeart/2005/8/layout/pyramid2"/>
    <dgm:cxn modelId="{F788689D-5D78-4F09-A6E8-90D5DFE94BF1}" srcId="{72A8BA2C-66A5-4F34-911E-2644ABD21EFE}" destId="{1ADDC741-50B5-4B7E-8575-C8DA0E17D81D}" srcOrd="0" destOrd="0" parTransId="{FBA3255C-98FC-42E2-B393-CEA825B80426}" sibTransId="{0D5BA1AB-2508-4CF4-8117-7E944B9B1605}"/>
    <dgm:cxn modelId="{AC9D21B7-12D5-41C3-92B4-1BB7D274D794}" srcId="{72A8BA2C-66A5-4F34-911E-2644ABD21EFE}" destId="{DF12617C-1DD9-4701-B355-4F6B3F6597B0}" srcOrd="1" destOrd="0" parTransId="{F20A8063-9EE9-47E4-B009-C1E04E69FB8A}" sibTransId="{AECD1C6C-3CAA-4DCA-9DAE-1EE6820232B7}"/>
    <dgm:cxn modelId="{101B7EEC-3586-467B-BBA6-3EEED8BA36EB}" type="presOf" srcId="{B0D1D7EB-6653-4C8B-969A-EBAFCC97E31E}" destId="{4D8613DE-445A-4AA9-A451-C6FF3E28D3D8}" srcOrd="0" destOrd="0" presId="urn:microsoft.com/office/officeart/2005/8/layout/pyramid2"/>
    <dgm:cxn modelId="{580558EE-6BE1-4FE7-BBBA-3F9564C5CD18}" type="presParOf" srcId="{4CBA46A1-9BCD-49B6-BFD5-92D0CDB7821B}" destId="{54C3CEF6-987A-428E-BA92-0154DBC6AB40}" srcOrd="0" destOrd="0" presId="urn:microsoft.com/office/officeart/2005/8/layout/pyramid2"/>
    <dgm:cxn modelId="{2B84617D-C1C9-4B2A-89EB-3DE7C5B0D1EE}" type="presParOf" srcId="{4CBA46A1-9BCD-49B6-BFD5-92D0CDB7821B}" destId="{0886BDC6-5984-4FE6-B87B-369B5EA583BE}" srcOrd="1" destOrd="0" presId="urn:microsoft.com/office/officeart/2005/8/layout/pyramid2"/>
    <dgm:cxn modelId="{5813A712-5450-4547-BC26-FC36414C9276}" type="presParOf" srcId="{0886BDC6-5984-4FE6-B87B-369B5EA583BE}" destId="{ED5CB308-F09F-4400-A901-4279A4115E7B}" srcOrd="0" destOrd="0" presId="urn:microsoft.com/office/officeart/2005/8/layout/pyramid2"/>
    <dgm:cxn modelId="{418E7D4D-C78C-4325-8776-36540EB2720C}" type="presParOf" srcId="{0886BDC6-5984-4FE6-B87B-369B5EA583BE}" destId="{ED372344-C1F6-42A9-8EB6-29F6B0B82D8E}" srcOrd="1" destOrd="0" presId="urn:microsoft.com/office/officeart/2005/8/layout/pyramid2"/>
    <dgm:cxn modelId="{713EF7E3-D9BC-484C-BE6A-BAC9E57BE40D}" type="presParOf" srcId="{0886BDC6-5984-4FE6-B87B-369B5EA583BE}" destId="{B5C80579-FFCC-4136-8E1C-D598752893A0}" srcOrd="2" destOrd="0" presId="urn:microsoft.com/office/officeart/2005/8/layout/pyramid2"/>
    <dgm:cxn modelId="{68726C07-C3A9-4B4F-A6BB-3F1CBF968008}" type="presParOf" srcId="{0886BDC6-5984-4FE6-B87B-369B5EA583BE}" destId="{949016AA-1AD5-42D4-B188-C8BF7413E92E}" srcOrd="3" destOrd="0" presId="urn:microsoft.com/office/officeart/2005/8/layout/pyramid2"/>
    <dgm:cxn modelId="{4CF95619-5616-42D6-B520-3CFBF9878373}" type="presParOf" srcId="{0886BDC6-5984-4FE6-B87B-369B5EA583BE}" destId="{4D8613DE-445A-4AA9-A451-C6FF3E28D3D8}" srcOrd="4" destOrd="0" presId="urn:microsoft.com/office/officeart/2005/8/layout/pyramid2"/>
    <dgm:cxn modelId="{3F2DAB3C-8900-4CE6-BC9F-A7A5935E2C36}" type="presParOf" srcId="{0886BDC6-5984-4FE6-B87B-369B5EA583BE}" destId="{3F93EA3F-5138-42AD-B00A-806B7F06A8CD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86F1B1-67F2-4D74-BE5C-C04A5360A115}">
      <dsp:nvSpPr>
        <dsp:cNvPr id="0" name=""/>
        <dsp:cNvSpPr/>
      </dsp:nvSpPr>
      <dsp:spPr>
        <a:xfrm>
          <a:off x="1440301" y="2437"/>
          <a:ext cx="3174963" cy="906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1800" kern="1200"/>
            <a:t>ニューラルネットワーク</a:t>
          </a:r>
          <a:r>
            <a:rPr kumimoji="1" lang="en-US" sz="1800" kern="1200"/>
            <a:t>1990~</a:t>
          </a:r>
          <a:endParaRPr lang="ja-JP" sz="1800" kern="1200"/>
        </a:p>
      </dsp:txBody>
      <dsp:txXfrm>
        <a:off x="1466858" y="28994"/>
        <a:ext cx="3121849" cy="853613"/>
      </dsp:txXfrm>
    </dsp:sp>
    <dsp:sp modelId="{DF8CD0E9-C921-4B10-A8D1-2C6F50207BFA}">
      <dsp:nvSpPr>
        <dsp:cNvPr id="0" name=""/>
        <dsp:cNvSpPr/>
      </dsp:nvSpPr>
      <dsp:spPr>
        <a:xfrm rot="5400000">
          <a:off x="2857772" y="931833"/>
          <a:ext cx="340022" cy="408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200" kern="1200"/>
        </a:p>
      </dsp:txBody>
      <dsp:txXfrm rot="-5400000">
        <a:off x="2905375" y="965836"/>
        <a:ext cx="244817" cy="238015"/>
      </dsp:txXfrm>
    </dsp:sp>
    <dsp:sp modelId="{56CA894F-1EAB-4709-B498-BC3199151C70}">
      <dsp:nvSpPr>
        <dsp:cNvPr id="0" name=""/>
        <dsp:cNvSpPr/>
      </dsp:nvSpPr>
      <dsp:spPr>
        <a:xfrm>
          <a:off x="1440301" y="1362528"/>
          <a:ext cx="3174963" cy="906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1800" kern="1200"/>
            <a:t>冬の時代（</a:t>
          </a:r>
          <a:r>
            <a:rPr kumimoji="1" lang="en-US" sz="1800" kern="1200"/>
            <a:t>NN</a:t>
          </a:r>
          <a:r>
            <a:rPr kumimoji="1" lang="ja-JP" sz="1800" kern="1200"/>
            <a:t>をやっている研究者は隠れキリシタン！）</a:t>
          </a:r>
          <a:endParaRPr lang="ja-JP" sz="1800" kern="1200"/>
        </a:p>
      </dsp:txBody>
      <dsp:txXfrm>
        <a:off x="1466858" y="1389085"/>
        <a:ext cx="3121849" cy="853613"/>
      </dsp:txXfrm>
    </dsp:sp>
    <dsp:sp modelId="{7A93B56E-0F8A-4591-8571-E19B5633FE56}">
      <dsp:nvSpPr>
        <dsp:cNvPr id="0" name=""/>
        <dsp:cNvSpPr/>
      </dsp:nvSpPr>
      <dsp:spPr>
        <a:xfrm rot="5400000">
          <a:off x="2857772" y="2291924"/>
          <a:ext cx="340022" cy="408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200" kern="1200"/>
        </a:p>
      </dsp:txBody>
      <dsp:txXfrm rot="-5400000">
        <a:off x="2905375" y="2325927"/>
        <a:ext cx="244817" cy="238015"/>
      </dsp:txXfrm>
    </dsp:sp>
    <dsp:sp modelId="{8B10810F-04A2-419E-9723-4A0DD1F01D41}">
      <dsp:nvSpPr>
        <dsp:cNvPr id="0" name=""/>
        <dsp:cNvSpPr/>
      </dsp:nvSpPr>
      <dsp:spPr>
        <a:xfrm>
          <a:off x="1440301" y="2722620"/>
          <a:ext cx="3174963" cy="906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800" kern="1200"/>
            <a:t>Deep Learning 2012~?</a:t>
          </a:r>
          <a:endParaRPr lang="ja-JP" sz="1800" kern="1200"/>
        </a:p>
      </dsp:txBody>
      <dsp:txXfrm>
        <a:off x="1466858" y="2749177"/>
        <a:ext cx="3121849" cy="853613"/>
      </dsp:txXfrm>
    </dsp:sp>
    <dsp:sp modelId="{A0751059-9F2D-45BB-AFD2-2CD84CFA556B}">
      <dsp:nvSpPr>
        <dsp:cNvPr id="0" name=""/>
        <dsp:cNvSpPr/>
      </dsp:nvSpPr>
      <dsp:spPr>
        <a:xfrm rot="5400000">
          <a:off x="2857772" y="3652016"/>
          <a:ext cx="340022" cy="408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200" kern="1200"/>
        </a:p>
      </dsp:txBody>
      <dsp:txXfrm rot="-5400000">
        <a:off x="2905375" y="3686019"/>
        <a:ext cx="244817" cy="238015"/>
      </dsp:txXfrm>
    </dsp:sp>
    <dsp:sp modelId="{09406961-F7C4-4171-9D6F-0E16CC00CC40}">
      <dsp:nvSpPr>
        <dsp:cNvPr id="0" name=""/>
        <dsp:cNvSpPr/>
      </dsp:nvSpPr>
      <dsp:spPr>
        <a:xfrm>
          <a:off x="1440301" y="4082711"/>
          <a:ext cx="3174963" cy="906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400" b="1" kern="1200" dirty="0"/>
            <a:t>Transformer 2017</a:t>
          </a:r>
          <a:endParaRPr lang="ja-JP" sz="2400" b="1" kern="1200" dirty="0"/>
        </a:p>
      </dsp:txBody>
      <dsp:txXfrm>
        <a:off x="1466858" y="4109268"/>
        <a:ext cx="3121849" cy="8536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799881-DCCE-4F74-9389-F74464500D31}">
      <dsp:nvSpPr>
        <dsp:cNvPr id="0" name=""/>
        <dsp:cNvSpPr/>
      </dsp:nvSpPr>
      <dsp:spPr>
        <a:xfrm>
          <a:off x="929427" y="254"/>
          <a:ext cx="1560620" cy="8351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1800" kern="1200"/>
            <a:t>アルゴリズム</a:t>
          </a:r>
          <a:endParaRPr lang="ja-JP" sz="1800" kern="1200"/>
        </a:p>
      </dsp:txBody>
      <dsp:txXfrm>
        <a:off x="953887" y="24714"/>
        <a:ext cx="1511700" cy="786194"/>
      </dsp:txXfrm>
    </dsp:sp>
    <dsp:sp modelId="{52596D75-0023-440E-A0DB-2F563DD67D40}">
      <dsp:nvSpPr>
        <dsp:cNvPr id="0" name=""/>
        <dsp:cNvSpPr/>
      </dsp:nvSpPr>
      <dsp:spPr>
        <a:xfrm rot="5400000">
          <a:off x="1553153" y="856247"/>
          <a:ext cx="313168" cy="3758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100" kern="1200"/>
        </a:p>
      </dsp:txBody>
      <dsp:txXfrm rot="-5400000">
        <a:off x="1596997" y="887563"/>
        <a:ext cx="225481" cy="219218"/>
      </dsp:txXfrm>
    </dsp:sp>
    <dsp:sp modelId="{BCAEF0C5-3E07-422D-B157-125741F87EB8}">
      <dsp:nvSpPr>
        <dsp:cNvPr id="0" name=""/>
        <dsp:cNvSpPr/>
      </dsp:nvSpPr>
      <dsp:spPr>
        <a:xfrm>
          <a:off x="929427" y="1252927"/>
          <a:ext cx="1560620" cy="8351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1800" kern="1200"/>
            <a:t>学習</a:t>
          </a:r>
          <a:endParaRPr lang="ja-JP" sz="1800" kern="1200"/>
        </a:p>
      </dsp:txBody>
      <dsp:txXfrm>
        <a:off x="953887" y="1277387"/>
        <a:ext cx="1511700" cy="7861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799881-DCCE-4F74-9389-F74464500D31}">
      <dsp:nvSpPr>
        <dsp:cNvPr id="0" name=""/>
        <dsp:cNvSpPr/>
      </dsp:nvSpPr>
      <dsp:spPr>
        <a:xfrm>
          <a:off x="642356" y="254"/>
          <a:ext cx="2134762" cy="8351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ja-JP" sz="1800" kern="1200" dirty="0"/>
            <a:t>Pre-trained model</a:t>
          </a:r>
          <a:endParaRPr lang="ja-JP" sz="1800" kern="1200" dirty="0"/>
        </a:p>
      </dsp:txBody>
      <dsp:txXfrm>
        <a:off x="666816" y="24714"/>
        <a:ext cx="2085842" cy="786194"/>
      </dsp:txXfrm>
    </dsp:sp>
    <dsp:sp modelId="{52596D75-0023-440E-A0DB-2F563DD67D40}">
      <dsp:nvSpPr>
        <dsp:cNvPr id="0" name=""/>
        <dsp:cNvSpPr/>
      </dsp:nvSpPr>
      <dsp:spPr>
        <a:xfrm rot="5400000">
          <a:off x="1553153" y="856247"/>
          <a:ext cx="313168" cy="3758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100" kern="1200"/>
        </a:p>
      </dsp:txBody>
      <dsp:txXfrm rot="-5400000">
        <a:off x="1596997" y="887563"/>
        <a:ext cx="225481" cy="219218"/>
      </dsp:txXfrm>
    </dsp:sp>
    <dsp:sp modelId="{BCAEF0C5-3E07-422D-B157-125741F87EB8}">
      <dsp:nvSpPr>
        <dsp:cNvPr id="0" name=""/>
        <dsp:cNvSpPr/>
      </dsp:nvSpPr>
      <dsp:spPr>
        <a:xfrm>
          <a:off x="642356" y="1252927"/>
          <a:ext cx="2134762" cy="8351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ja-JP" sz="1800" kern="1200" dirty="0"/>
            <a:t>Fine tuning</a:t>
          </a:r>
          <a:endParaRPr lang="ja-JP" sz="1800" kern="1200" dirty="0"/>
        </a:p>
      </dsp:txBody>
      <dsp:txXfrm>
        <a:off x="666816" y="1277387"/>
        <a:ext cx="2085842" cy="7861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34286C-AE97-4DEB-938E-ADDD2DD6F6DD}">
      <dsp:nvSpPr>
        <dsp:cNvPr id="0" name=""/>
        <dsp:cNvSpPr/>
      </dsp:nvSpPr>
      <dsp:spPr>
        <a:xfrm>
          <a:off x="570786" y="280"/>
          <a:ext cx="1651502" cy="917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000" kern="1200"/>
            <a:t>Word2vec</a:t>
          </a:r>
          <a:endParaRPr lang="ja-JP" sz="2000" kern="1200"/>
        </a:p>
      </dsp:txBody>
      <dsp:txXfrm>
        <a:off x="597659" y="27153"/>
        <a:ext cx="1597756" cy="863755"/>
      </dsp:txXfrm>
    </dsp:sp>
    <dsp:sp modelId="{416EA673-7D84-48B4-A64E-051310BBC177}">
      <dsp:nvSpPr>
        <dsp:cNvPr id="0" name=""/>
        <dsp:cNvSpPr/>
      </dsp:nvSpPr>
      <dsp:spPr>
        <a:xfrm rot="5400000">
          <a:off x="1224506" y="940718"/>
          <a:ext cx="344062" cy="4128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200" kern="1200"/>
        </a:p>
      </dsp:txBody>
      <dsp:txXfrm rot="-5400000">
        <a:off x="1272675" y="975125"/>
        <a:ext cx="247725" cy="240843"/>
      </dsp:txXfrm>
    </dsp:sp>
    <dsp:sp modelId="{A13B147F-C035-4484-8F69-AD0EF9678458}">
      <dsp:nvSpPr>
        <dsp:cNvPr id="0" name=""/>
        <dsp:cNvSpPr/>
      </dsp:nvSpPr>
      <dsp:spPr>
        <a:xfrm>
          <a:off x="570786" y="1376531"/>
          <a:ext cx="1651502" cy="917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000" kern="1200" dirty="0"/>
            <a:t>transformer</a:t>
          </a:r>
          <a:endParaRPr lang="ja-JP" sz="2000" kern="1200" dirty="0"/>
        </a:p>
      </dsp:txBody>
      <dsp:txXfrm>
        <a:off x="597659" y="1403404"/>
        <a:ext cx="1597756" cy="8637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C3CEF6-987A-428E-BA92-0154DBC6AB40}">
      <dsp:nvSpPr>
        <dsp:cNvPr id="0" name=""/>
        <dsp:cNvSpPr/>
      </dsp:nvSpPr>
      <dsp:spPr>
        <a:xfrm>
          <a:off x="896941" y="0"/>
          <a:ext cx="5824994" cy="2886590"/>
        </a:xfrm>
        <a:prstGeom prst="triangl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5CB308-F09F-4400-A901-4279A4115E7B}">
      <dsp:nvSpPr>
        <dsp:cNvPr id="0" name=""/>
        <dsp:cNvSpPr/>
      </dsp:nvSpPr>
      <dsp:spPr>
        <a:xfrm>
          <a:off x="3503679" y="290209"/>
          <a:ext cx="2487801" cy="68330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400" b="1" kern="1200" dirty="0"/>
            <a:t>Transformers </a:t>
          </a:r>
          <a:endParaRPr lang="ja-JP" sz="2400" b="1" kern="1200" dirty="0"/>
        </a:p>
      </dsp:txBody>
      <dsp:txXfrm>
        <a:off x="3537035" y="323565"/>
        <a:ext cx="2421089" cy="616597"/>
      </dsp:txXfrm>
    </dsp:sp>
    <dsp:sp modelId="{B5C80579-FFCC-4136-8E1C-D598752893A0}">
      <dsp:nvSpPr>
        <dsp:cNvPr id="0" name=""/>
        <dsp:cNvSpPr/>
      </dsp:nvSpPr>
      <dsp:spPr>
        <a:xfrm>
          <a:off x="2973385" y="1058933"/>
          <a:ext cx="3548389" cy="68330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400" b="1" kern="1200" dirty="0" err="1"/>
            <a:t>Pytortch</a:t>
          </a:r>
          <a:r>
            <a:rPr kumimoji="1" lang="en-US" sz="2400" b="1" kern="1200" dirty="0"/>
            <a:t>, </a:t>
          </a:r>
          <a:r>
            <a:rPr kumimoji="1" lang="en-US" sz="2400" b="1" kern="1200" dirty="0" err="1"/>
            <a:t>tensorflow</a:t>
          </a:r>
          <a:endParaRPr lang="ja-JP" sz="2400" b="1" kern="1200" dirty="0"/>
        </a:p>
      </dsp:txBody>
      <dsp:txXfrm>
        <a:off x="3006741" y="1092289"/>
        <a:ext cx="3481677" cy="616597"/>
      </dsp:txXfrm>
    </dsp:sp>
    <dsp:sp modelId="{4D8613DE-445A-4AA9-A451-C6FF3E28D3D8}">
      <dsp:nvSpPr>
        <dsp:cNvPr id="0" name=""/>
        <dsp:cNvSpPr/>
      </dsp:nvSpPr>
      <dsp:spPr>
        <a:xfrm>
          <a:off x="2559317" y="1827656"/>
          <a:ext cx="4376525" cy="68330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400" b="1" kern="1200"/>
            <a:t>python</a:t>
          </a:r>
          <a:endParaRPr lang="ja-JP" sz="2400" b="1" kern="1200"/>
        </a:p>
      </dsp:txBody>
      <dsp:txXfrm>
        <a:off x="2592673" y="1861012"/>
        <a:ext cx="4309813" cy="6165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551CF4-5883-494E-97B1-936F2580E5BC}" type="datetimeFigureOut">
              <a:rPr kumimoji="1" lang="ja-JP" altLang="en-US" smtClean="0"/>
              <a:t>2025/6/28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8AB290-2BDA-4ADB-8C86-0E2B77FA5D9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7216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同じ意味の異なることばも認識（同義語）</a:t>
            </a:r>
            <a:endParaRPr kumimoji="1" lang="en-US" altLang="ja-JP" dirty="0"/>
          </a:p>
          <a:p>
            <a:r>
              <a:rPr kumimoji="1" lang="ja-JP" altLang="en-US" dirty="0"/>
              <a:t>同音異義語も判別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A5393-5669-4293-A4A7-CC8A3355C258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6577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A5B983-E2EF-0AFE-8901-510A0FC382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4F7E0A1-6633-5FFF-4DC7-A00695D984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8F47201-DB80-4601-1BF7-621EFD08B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999AB3-EEA9-1D0C-6194-7567C36A0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057F274-CCA7-37E4-BEEF-17B20D1DF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4776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4CA664-A506-70B9-2B53-5253A369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C4E77E1-0EE5-2494-DD59-F38B588546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671EE78-2787-93D4-02CC-C76569B13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B9A5CA-DFBD-E75F-C634-E1964AD2C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68EBC9-2A3D-07FE-573C-A123137C5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2539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D599475-6EAC-7599-1795-C28D436200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942B347-7430-780E-F70E-907B8842CE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8E76DC-7C1B-41CC-C523-4865FD14B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FDE867E-6DBD-881C-5705-0860BC0AD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40B1A7D-9A6E-3BB4-A20A-8C8789655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2982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4D6BFE-C293-876F-F53D-4485ECCBB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D535584-CFB4-402F-F090-941994CEF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70DB3D-00EF-7780-9FE8-4B7F7A22D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FFE3FC-E775-67E5-8850-4753ADB91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1333ADC-3C07-6FAB-19F6-D91CE5F19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3026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8923C8-0923-4CA3-40FD-1A27C2881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1F313A8-723E-4B40-7975-FE791C99D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66A7F3F-C4CF-0486-F919-AC3FFF8AE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46AC730-5F96-E4D1-1DA8-211C149BC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00509BB-4558-0221-66EA-AF6EC9B66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9567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DB0726-0A75-895D-ED28-DDAFA52CD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5A61094-DC54-980E-8419-FF3FCF3496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8900B7B-93DF-7500-3EB0-F3F14E3CC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FBDF3D4-C8EB-03C1-637C-6ADCE3D3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969085C-B6BB-3A68-CCFE-8D0B139DC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A928798-C015-FD03-46B0-71370CFA5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6123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C4D4DB-F27C-11A5-74D3-CE4B4CD1C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C3E0B31-EB0C-6B1A-9BA3-21C4BA928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51F80EC-0AB8-B09E-EE37-3566CB7C75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FF45210-1FD3-2B48-A16B-FC5C16D05C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A4F1F34-3D23-8F30-CCDA-8E0C0052D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8F228A9-7100-2455-982C-932121C9E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2025/6/28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CD27A2E-8440-6BCF-54AC-39685BED5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E47F554-3F92-7472-823E-E328C7EC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517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ED435D-0CC2-D459-14F6-72FEA8F53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47A1484-F421-8F66-25E7-33C75E159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2025/6/28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66617AC-7117-DB7A-D741-0A8F104AD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C219C6B-CBAE-998B-0BF7-99842F9A0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9471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1B8D7CE-6E83-1C44-FF7E-B4E2298F9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2025/6/28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22828AD-27E9-E084-560F-173D6139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309804F-EA99-C2B4-5E57-03A5BD9F0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3962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540C0B-5DF9-78D6-D896-6A81B060E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9424A33-8D50-5AC6-E2C0-6C98D67A4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69ABDE5-1F1C-6285-EBAE-CB07D21335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69FD493-02E8-AE5D-5E37-64934EE1E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25D00D7-97A5-37DA-F06B-1996C460D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28A8086-7FD5-7406-B146-65549E1E4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09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6731F2-5819-E086-A8CB-1EAB2F4F8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72A96BB-5B01-6DCD-71DB-1C7AF0FDEA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90F8982-7117-9C3B-643D-68EDF5818C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4D85ABB-D625-99AF-5AE3-BC727603E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BB52-8EDB-4DE9-958E-71C570DBFC1C}" type="datetimeFigureOut">
              <a:rPr kumimoji="1" lang="ja-JP" altLang="en-US" smtClean="0"/>
              <a:t>2025/6/28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8DCC263-0216-DBDC-5764-152917115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33D5692-8E64-2685-19AC-8732F4CC5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0951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17A3EC8-0A79-D69E-42AB-39131F509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5754B92-C0B1-B177-5C80-87CCB73C3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D4EEB29-F83C-B869-6757-9D3B0C551D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9BB52-8EDB-4DE9-958E-71C570DBFC1C}" type="datetimeFigureOut">
              <a:rPr kumimoji="1" lang="ja-JP" altLang="en-US" smtClean="0"/>
              <a:t>2025/6/28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2CCE9EF-5190-A2A0-95EB-CA83571083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7E938FE-0CC0-5C34-2A40-71CF3A7F5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C6C5A-137E-4E6F-92A6-0570213F1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8356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tech.preferred.jp/ja/blog/chainer-gogh/" TargetMode="Externa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tensorspace.org/html/playground/trainingLeNet.html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hyperlink" Target="https://hazm.at/mox/machine-learning/computer-vision/keras/intermediate-layers-visualization/index.html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qiita.com/hima_zin331/items/05c4a6a04e2f42300371" TargetMode="External"/><Relationship Id="rId5" Type="http://schemas.openxmlformats.org/officeDocument/2006/relationships/hyperlink" Target="https://ohke.hateblo.jp/entry/2019/03/30/230000" TargetMode="Externa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eepsquare.jp/2020/09/bert/#outline__2_1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3.nhk.or.jp/news/html/20241008/k10014603511000.html" TargetMode="External"/><Relationship Id="rId3" Type="http://schemas.openxmlformats.org/officeDocument/2006/relationships/diagramLayout" Target="../diagrams/layout1.xml"/><Relationship Id="rId7" Type="http://schemas.openxmlformats.org/officeDocument/2006/relationships/hyperlink" Target="https://scienceportal.jst.go.jp/newsflash/20241008_n01/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hyperlink" Target="https://qiita.com/kai_notebook/items/58048b027ae48cb700cb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kamonohashiperry.com/archives/5262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hyperlink" Target="https://data-analytics.fun/2020/05/02/understanding-bert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docs/transformers/model_doc/bert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ntt.com/business/sdpf/knowledge/archive_05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hyperlink" Target="https://huggingface.co/docs/transformers/index" TargetMode="Externa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ueharaLab/NLP6-bert-fineTuning/blob/main/bert_fine_tunig.md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classmethod.jp/articles/huggingface-jp-text-classification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.aru-zakki.com/hugging-face-bert-classification/" TargetMode="External"/><Relationship Id="rId2" Type="http://schemas.openxmlformats.org/officeDocument/2006/relationships/hyperlink" Target="https://dev.classmethod.jp/articles/huggingface-jp-text-classification/" TargetMode="Externa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qiita.com/izaki_shin/items/70d4c51618c068fbb7a7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1.png"/><Relationship Id="rId7" Type="http://schemas.openxmlformats.org/officeDocument/2006/relationships/image" Target="NUL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80E62AC-C607-C9D8-FF5B-94B7A34968F9}"/>
              </a:ext>
            </a:extLst>
          </p:cNvPr>
          <p:cNvSpPr txBox="1"/>
          <p:nvPr/>
        </p:nvSpPr>
        <p:spPr>
          <a:xfrm>
            <a:off x="401217" y="2556588"/>
            <a:ext cx="105995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学習済大規模言語モデル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en-US" altLang="ja-JP" sz="3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LLM:Large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Language Model)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を用いた学習と予測</a:t>
            </a:r>
          </a:p>
        </p:txBody>
      </p:sp>
    </p:spTree>
    <p:extLst>
      <p:ext uri="{BB962C8B-B14F-4D97-AF65-F5344CB8AC3E}">
        <p14:creationId xmlns:p14="http://schemas.microsoft.com/office/powerpoint/2010/main" val="181420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92E1654-8DD5-F6B8-B3CE-700D789F8688}"/>
              </a:ext>
            </a:extLst>
          </p:cNvPr>
          <p:cNvSpPr txBox="1"/>
          <p:nvPr/>
        </p:nvSpPr>
        <p:spPr>
          <a:xfrm>
            <a:off x="666750" y="523875"/>
            <a:ext cx="4732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Learning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の革新性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F729DFF-8E15-08C4-8AF8-42636A8EFA29}"/>
              </a:ext>
            </a:extLst>
          </p:cNvPr>
          <p:cNvSpPr txBox="1"/>
          <p:nvPr/>
        </p:nvSpPr>
        <p:spPr>
          <a:xfrm>
            <a:off x="666750" y="1219200"/>
            <a:ext cx="11020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モノの抽象的特徴を学習する層（特徴抽出器）と、具体的な仕事（タスク）をする層を分離した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特徴抽出器の層を深くすると徐々に知識の抽象化が進む！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A4BB335-51D0-3C48-0595-687246858B81}"/>
              </a:ext>
            </a:extLst>
          </p:cNvPr>
          <p:cNvSpPr/>
          <p:nvPr/>
        </p:nvSpPr>
        <p:spPr>
          <a:xfrm>
            <a:off x="5238749" y="3714750"/>
            <a:ext cx="2867025" cy="16954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9D539A3-126F-9128-E16E-8A0720848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078" y="3962381"/>
            <a:ext cx="2294059" cy="1104936"/>
          </a:xfrm>
          <a:prstGeom prst="rect">
            <a:avLst/>
          </a:prstGeom>
        </p:spPr>
      </p:pic>
      <p:sp>
        <p:nvSpPr>
          <p:cNvPr id="4" name="フローチャート: 手作業 3">
            <a:extLst>
              <a:ext uri="{FF2B5EF4-FFF2-40B4-BE49-F238E27FC236}">
                <a16:creationId xmlns:a16="http://schemas.microsoft.com/office/drawing/2014/main" id="{65598D01-7444-63C1-4F61-FCF51570B06D}"/>
              </a:ext>
            </a:extLst>
          </p:cNvPr>
          <p:cNvSpPr/>
          <p:nvPr/>
        </p:nvSpPr>
        <p:spPr>
          <a:xfrm rot="16200000">
            <a:off x="2464595" y="3402805"/>
            <a:ext cx="2867025" cy="2224089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2A0A6CE7-9FD0-7FC7-A94A-871D0291949D}"/>
              </a:ext>
            </a:extLst>
          </p:cNvPr>
          <p:cNvSpPr/>
          <p:nvPr/>
        </p:nvSpPr>
        <p:spPr>
          <a:xfrm>
            <a:off x="2751078" y="3667125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D9B37FA2-C7D9-0B42-F673-157845E6853E}"/>
              </a:ext>
            </a:extLst>
          </p:cNvPr>
          <p:cNvSpPr/>
          <p:nvPr/>
        </p:nvSpPr>
        <p:spPr>
          <a:xfrm>
            <a:off x="4546703" y="3619481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6F17EFBF-DAA5-F96E-3546-BC3A694712E6}"/>
              </a:ext>
            </a:extLst>
          </p:cNvPr>
          <p:cNvSpPr/>
          <p:nvPr/>
        </p:nvSpPr>
        <p:spPr>
          <a:xfrm>
            <a:off x="3642542" y="3667125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3D4131F9-008A-4DB0-3DD9-63FF2202D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398" y="3962381"/>
            <a:ext cx="2294059" cy="1104936"/>
          </a:xfrm>
          <a:prstGeom prst="rect">
            <a:avLst/>
          </a:prstGeom>
        </p:spPr>
      </p:pic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29AFA05B-400E-EDC7-AA38-C6EAD74B4561}"/>
              </a:ext>
            </a:extLst>
          </p:cNvPr>
          <p:cNvSpPr/>
          <p:nvPr/>
        </p:nvSpPr>
        <p:spPr>
          <a:xfrm>
            <a:off x="5456398" y="3667125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B915E55A-AB10-D0EB-1C71-6A8B5942FC35}"/>
              </a:ext>
            </a:extLst>
          </p:cNvPr>
          <p:cNvSpPr/>
          <p:nvPr/>
        </p:nvSpPr>
        <p:spPr>
          <a:xfrm>
            <a:off x="7239326" y="3657422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D409E303-5B37-CB50-E056-B1F099F01CF8}"/>
              </a:ext>
            </a:extLst>
          </p:cNvPr>
          <p:cNvSpPr/>
          <p:nvPr/>
        </p:nvSpPr>
        <p:spPr>
          <a:xfrm>
            <a:off x="6347862" y="3667125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64D7F67-28A6-040E-938E-713EB51D9C23}"/>
              </a:ext>
            </a:extLst>
          </p:cNvPr>
          <p:cNvSpPr txBox="1"/>
          <p:nvPr/>
        </p:nvSpPr>
        <p:spPr>
          <a:xfrm>
            <a:off x="2918349" y="251932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特徴抽出器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51669DA-54D9-4CAD-BFFA-292D957AA940}"/>
              </a:ext>
            </a:extLst>
          </p:cNvPr>
          <p:cNvSpPr txBox="1"/>
          <p:nvPr/>
        </p:nvSpPr>
        <p:spPr>
          <a:xfrm>
            <a:off x="5629275" y="251460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タスク処理器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793B7AF-8301-BBD9-E95C-E1DA33B7EE00}"/>
              </a:ext>
            </a:extLst>
          </p:cNvPr>
          <p:cNvSpPr txBox="1"/>
          <p:nvPr/>
        </p:nvSpPr>
        <p:spPr>
          <a:xfrm>
            <a:off x="5720185" y="297626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動物の判別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etc.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F1A4016A-B125-4860-F6B6-733286EEEA44}"/>
              </a:ext>
            </a:extLst>
          </p:cNvPr>
          <p:cNvSpPr/>
          <p:nvPr/>
        </p:nvSpPr>
        <p:spPr>
          <a:xfrm>
            <a:off x="2751077" y="6053449"/>
            <a:ext cx="2398113" cy="275876"/>
          </a:xfrm>
          <a:prstGeom prst="rightArrow">
            <a:avLst>
              <a:gd name="adj1" fmla="val 50000"/>
              <a:gd name="adj2" fmla="val 13679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03482F3-5D16-86CD-4B86-995195C01014}"/>
              </a:ext>
            </a:extLst>
          </p:cNvPr>
          <p:cNvSpPr txBox="1"/>
          <p:nvPr/>
        </p:nvSpPr>
        <p:spPr>
          <a:xfrm>
            <a:off x="3298917" y="572970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抽象度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FD9A9EC-52B0-8130-1D1D-DE3544827FC0}"/>
              </a:ext>
            </a:extLst>
          </p:cNvPr>
          <p:cNvSpPr txBox="1"/>
          <p:nvPr/>
        </p:nvSpPr>
        <p:spPr>
          <a:xfrm>
            <a:off x="2638425" y="63293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ネコ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E17B3CF-28D2-13F8-F313-C6AA13B7E398}"/>
              </a:ext>
            </a:extLst>
          </p:cNvPr>
          <p:cNvSpPr txBox="1"/>
          <p:nvPr/>
        </p:nvSpPr>
        <p:spPr>
          <a:xfrm>
            <a:off x="3438644" y="6329325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哺乳類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E78F25E-8723-7779-4130-E5B6137498AA}"/>
              </a:ext>
            </a:extLst>
          </p:cNvPr>
          <p:cNvSpPr txBox="1"/>
          <p:nvPr/>
        </p:nvSpPr>
        <p:spPr>
          <a:xfrm>
            <a:off x="4567339" y="63293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動物</a:t>
            </a:r>
          </a:p>
        </p:txBody>
      </p:sp>
      <p:pic>
        <p:nvPicPr>
          <p:cNvPr id="28" name="図 27">
            <a:extLst>
              <a:ext uri="{FF2B5EF4-FFF2-40B4-BE49-F238E27FC236}">
                <a16:creationId xmlns:a16="http://schemas.microsoft.com/office/drawing/2014/main" id="{B590D6F7-B1A2-7856-1A59-984A8405C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10" y="3853752"/>
            <a:ext cx="1478408" cy="1455546"/>
          </a:xfrm>
          <a:prstGeom prst="rect">
            <a:avLst/>
          </a:prstGeom>
        </p:spPr>
      </p:pic>
      <p:sp>
        <p:nvSpPr>
          <p:cNvPr id="29" name="矢印: 右 28">
            <a:extLst>
              <a:ext uri="{FF2B5EF4-FFF2-40B4-BE49-F238E27FC236}">
                <a16:creationId xmlns:a16="http://schemas.microsoft.com/office/drawing/2014/main" id="{024F824E-0BC8-19B7-8BC3-9318B72B5807}"/>
              </a:ext>
            </a:extLst>
          </p:cNvPr>
          <p:cNvSpPr/>
          <p:nvPr/>
        </p:nvSpPr>
        <p:spPr>
          <a:xfrm>
            <a:off x="1935446" y="4191000"/>
            <a:ext cx="495300" cy="8274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EDD0CE7C-C806-FCDA-1D2A-B1A06558D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176" y="5757173"/>
            <a:ext cx="954107" cy="1019388"/>
          </a:xfrm>
          <a:prstGeom prst="rect">
            <a:avLst/>
          </a:prstGeom>
        </p:spPr>
      </p:pic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4D9AEBB-C120-6507-ABED-12AD3BC2A989}"/>
              </a:ext>
            </a:extLst>
          </p:cNvPr>
          <p:cNvSpPr txBox="1"/>
          <p:nvPr/>
        </p:nvSpPr>
        <p:spPr>
          <a:xfrm>
            <a:off x="6562725" y="6329325"/>
            <a:ext cx="5018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hlinkClick r:id="rId5"/>
              </a:rPr>
              <a:t>https://tech.preferred.jp/ja/blog/chainer-gogh/</a:t>
            </a:r>
            <a:endParaRPr kumimoji="1"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6218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3CF18CA-1B4B-8374-57A2-1B6D49ECCC67}"/>
              </a:ext>
            </a:extLst>
          </p:cNvPr>
          <p:cNvSpPr txBox="1"/>
          <p:nvPr/>
        </p:nvSpPr>
        <p:spPr>
          <a:xfrm>
            <a:off x="438539" y="207759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抽象的特徴の学習（特徴抽出器）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FD6C5D0-8861-23DE-0A47-298B48D2F760}"/>
              </a:ext>
            </a:extLst>
          </p:cNvPr>
          <p:cNvSpPr txBox="1"/>
          <p:nvPr/>
        </p:nvSpPr>
        <p:spPr>
          <a:xfrm>
            <a:off x="438539" y="792534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アニメーションをご覧ください。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0F5304A-9595-287B-CE48-E7A78674BE02}"/>
              </a:ext>
            </a:extLst>
          </p:cNvPr>
          <p:cNvSpPr txBox="1"/>
          <p:nvPr/>
        </p:nvSpPr>
        <p:spPr>
          <a:xfrm>
            <a:off x="438539" y="1136224"/>
            <a:ext cx="94028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https://tensorspace.org/html/playground/trainingLeNet.html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5FBBA3A2-FE7A-E44B-C31E-73FC4D75C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79" y="1565090"/>
            <a:ext cx="9560249" cy="52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69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2E1895D-F3C4-EABD-ACD6-5A16CE11131B}"/>
              </a:ext>
            </a:extLst>
          </p:cNvPr>
          <p:cNvSpPr txBox="1"/>
          <p:nvPr/>
        </p:nvSpPr>
        <p:spPr>
          <a:xfrm>
            <a:off x="600075" y="600075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特徴抽出器の中間層を可視化してみる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1351AFDA-C326-8DF7-26FF-BEFCAA154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714625"/>
            <a:ext cx="2428875" cy="2400300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E3AA4EB-5B45-A75A-3399-7C4EA6277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628900"/>
            <a:ext cx="4582583" cy="2903315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B4BF1C36-41BF-0C86-8518-EB4843054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9298" y="2628900"/>
            <a:ext cx="4392702" cy="2817590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529241D2-9C96-7B1C-3387-BBCCDBCF014F}"/>
              </a:ext>
            </a:extLst>
          </p:cNvPr>
          <p:cNvSpPr txBox="1"/>
          <p:nvPr/>
        </p:nvSpPr>
        <p:spPr>
          <a:xfrm>
            <a:off x="600075" y="1132962"/>
            <a:ext cx="62600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各層毎に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16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個の目で学習している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16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個の目はそれぞれ別々の視点を有する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徐々に抽象度が上がる</a:t>
            </a:r>
          </a:p>
        </p:txBody>
      </p:sp>
      <p:sp>
        <p:nvSpPr>
          <p:cNvPr id="20" name="矢印: 右 19">
            <a:extLst>
              <a:ext uri="{FF2B5EF4-FFF2-40B4-BE49-F238E27FC236}">
                <a16:creationId xmlns:a16="http://schemas.microsoft.com/office/drawing/2014/main" id="{592933F8-25D9-0E37-FE9B-493D230409BC}"/>
              </a:ext>
            </a:extLst>
          </p:cNvPr>
          <p:cNvSpPr/>
          <p:nvPr/>
        </p:nvSpPr>
        <p:spPr>
          <a:xfrm>
            <a:off x="2695575" y="3429000"/>
            <a:ext cx="276225" cy="8309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694A13CB-97AE-771A-803F-0EC02A89F70A}"/>
              </a:ext>
            </a:extLst>
          </p:cNvPr>
          <p:cNvSpPr/>
          <p:nvPr/>
        </p:nvSpPr>
        <p:spPr>
          <a:xfrm>
            <a:off x="7621058" y="3499276"/>
            <a:ext cx="276225" cy="8309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AC9C95E-54A4-2D34-5EDC-81ED38C33A8E}"/>
              </a:ext>
            </a:extLst>
          </p:cNvPr>
          <p:cNvSpPr txBox="1"/>
          <p:nvPr/>
        </p:nvSpPr>
        <p:spPr>
          <a:xfrm>
            <a:off x="3209925" y="22860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レイヤ１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B4962228-EEFB-9E2E-1016-7DDA8C7319EA}"/>
              </a:ext>
            </a:extLst>
          </p:cNvPr>
          <p:cNvSpPr txBox="1"/>
          <p:nvPr/>
        </p:nvSpPr>
        <p:spPr>
          <a:xfrm>
            <a:off x="7897283" y="230912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レイヤ２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9587AC7E-F93C-B7F6-F676-F4D0214CB25A}"/>
              </a:ext>
            </a:extLst>
          </p:cNvPr>
          <p:cNvSpPr txBox="1"/>
          <p:nvPr/>
        </p:nvSpPr>
        <p:spPr>
          <a:xfrm>
            <a:off x="874349" y="5950148"/>
            <a:ext cx="4671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hlinkClick r:id="rId5"/>
              </a:rPr>
              <a:t>https://ohke.hateblo.jp/entry/2019/03/30/230000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3314502-DD4F-F636-61DA-DC15DE4BD0FC}"/>
              </a:ext>
            </a:extLst>
          </p:cNvPr>
          <p:cNvSpPr txBox="1"/>
          <p:nvPr/>
        </p:nvSpPr>
        <p:spPr>
          <a:xfrm>
            <a:off x="874349" y="6275385"/>
            <a:ext cx="568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hlinkClick r:id="rId6"/>
              </a:rPr>
              <a:t>https://qiita.com/hima_zin331/items/05c4a6a04e2f42300371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E09BD566-C12F-37CC-7AAF-10427923F3E9}"/>
              </a:ext>
            </a:extLst>
          </p:cNvPr>
          <p:cNvSpPr txBox="1"/>
          <p:nvPr/>
        </p:nvSpPr>
        <p:spPr>
          <a:xfrm>
            <a:off x="874349" y="6566671"/>
            <a:ext cx="11005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hlinkClick r:id="rId7"/>
              </a:rPr>
              <a:t>https://hazm.at/mox/machine-learning/computer-vision/keras/intermediate-layers-visualization/index.html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02263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B2D6DDE-CDDF-846F-6862-B000660E043A}"/>
              </a:ext>
            </a:extLst>
          </p:cNvPr>
          <p:cNvSpPr txBox="1"/>
          <p:nvPr/>
        </p:nvSpPr>
        <p:spPr>
          <a:xfrm>
            <a:off x="550506" y="513183"/>
            <a:ext cx="88360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 Learning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確かに汎用学習ができそう！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C84AA80-03B3-DC6B-8876-1C84B73D26C3}"/>
              </a:ext>
            </a:extLst>
          </p:cNvPr>
          <p:cNvSpPr txBox="1"/>
          <p:nvPr/>
        </p:nvSpPr>
        <p:spPr>
          <a:xfrm>
            <a:off x="576262" y="1354082"/>
            <a:ext cx="11039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汎用学習には、膨大なモノ（いろいろな動物とか）データからの学習が必要（億単位！）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抽象化するには、深い層と視点を有する特徴抽出器が必要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704D754-2361-A1D3-04B5-2F62D05F11F3}"/>
              </a:ext>
            </a:extLst>
          </p:cNvPr>
          <p:cNvSpPr txBox="1"/>
          <p:nvPr/>
        </p:nvSpPr>
        <p:spPr>
          <a:xfrm>
            <a:off x="1147956" y="3793874"/>
            <a:ext cx="8943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l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人が成長するスピードと同じようにゆっくりと（時間とコストをかけて）学習する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汎用学習済のモデルは様々なタスクに応用できる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矢印: 下 5">
            <a:extLst>
              <a:ext uri="{FF2B5EF4-FFF2-40B4-BE49-F238E27FC236}">
                <a16:creationId xmlns:a16="http://schemas.microsoft.com/office/drawing/2014/main" id="{65E7DA0B-8661-112C-DA5F-06F5DDBD0EF7}"/>
              </a:ext>
            </a:extLst>
          </p:cNvPr>
          <p:cNvSpPr/>
          <p:nvPr/>
        </p:nvSpPr>
        <p:spPr>
          <a:xfrm>
            <a:off x="4762500" y="2783956"/>
            <a:ext cx="1504950" cy="36195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5FE4A72-10EB-2336-996A-71E40B3F8640}"/>
              </a:ext>
            </a:extLst>
          </p:cNvPr>
          <p:cNvSpPr txBox="1"/>
          <p:nvPr/>
        </p:nvSpPr>
        <p:spPr>
          <a:xfrm>
            <a:off x="1597298" y="5181793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例：哺乳類全般で学習済のモデルを使って犬種の判別を行う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9F43AA0-3826-E30A-2A7A-DAA383DE7AE0}"/>
              </a:ext>
            </a:extLst>
          </p:cNvPr>
          <p:cNvSpPr txBox="1"/>
          <p:nvPr/>
        </p:nvSpPr>
        <p:spPr>
          <a:xfrm>
            <a:off x="1147956" y="3375451"/>
            <a:ext cx="3570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b="1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事前学習</a:t>
            </a:r>
            <a:r>
              <a:rPr kumimoji="1" lang="en-US" altLang="ja-JP" sz="2400" b="1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(pre-trained)</a:t>
            </a:r>
            <a:endParaRPr kumimoji="1" lang="ja-JP" altLang="en-US" sz="2400" b="1" u="sng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011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D3BFB97-C73B-4E07-B689-A143DB851078}"/>
              </a:ext>
            </a:extLst>
          </p:cNvPr>
          <p:cNvSpPr txBox="1"/>
          <p:nvPr/>
        </p:nvSpPr>
        <p:spPr>
          <a:xfrm>
            <a:off x="762000" y="485775"/>
            <a:ext cx="8437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個別のタスクへのチューニング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(fine tuning)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2BE9100-AE12-5AC3-0026-D06C81D6DF18}"/>
              </a:ext>
            </a:extLst>
          </p:cNvPr>
          <p:cNvSpPr txBox="1"/>
          <p:nvPr/>
        </p:nvSpPr>
        <p:spPr>
          <a:xfrm>
            <a:off x="795390" y="1219966"/>
            <a:ext cx="10472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汎用学習済のモデルに、適用領域（ドメイン）のデータで追加学習すると性能が格段に向上する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1FCE320-0FB9-1ED9-ADCF-244105DB0277}"/>
              </a:ext>
            </a:extLst>
          </p:cNvPr>
          <p:cNvSpPr/>
          <p:nvPr/>
        </p:nvSpPr>
        <p:spPr>
          <a:xfrm>
            <a:off x="6219824" y="3533775"/>
            <a:ext cx="2867025" cy="16954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34D6BE8-D981-5F69-FFFF-E6CE0D12A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153" y="3781406"/>
            <a:ext cx="2294059" cy="1104936"/>
          </a:xfrm>
          <a:prstGeom prst="rect">
            <a:avLst/>
          </a:prstGeom>
        </p:spPr>
      </p:pic>
      <p:sp>
        <p:nvSpPr>
          <p:cNvPr id="6" name="フローチャート: 手作業 5">
            <a:extLst>
              <a:ext uri="{FF2B5EF4-FFF2-40B4-BE49-F238E27FC236}">
                <a16:creationId xmlns:a16="http://schemas.microsoft.com/office/drawing/2014/main" id="{EE70F3B8-7667-0BF0-D1EB-24471460E37B}"/>
              </a:ext>
            </a:extLst>
          </p:cNvPr>
          <p:cNvSpPr/>
          <p:nvPr/>
        </p:nvSpPr>
        <p:spPr>
          <a:xfrm rot="16200000">
            <a:off x="3445670" y="3221830"/>
            <a:ext cx="2867025" cy="2224089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12EA6699-33A5-B39E-63EB-2A4DA199366C}"/>
              </a:ext>
            </a:extLst>
          </p:cNvPr>
          <p:cNvSpPr/>
          <p:nvPr/>
        </p:nvSpPr>
        <p:spPr>
          <a:xfrm>
            <a:off x="3732153" y="3486150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6525CF11-0EDA-7412-CB67-22C2251E2E1E}"/>
              </a:ext>
            </a:extLst>
          </p:cNvPr>
          <p:cNvSpPr/>
          <p:nvPr/>
        </p:nvSpPr>
        <p:spPr>
          <a:xfrm>
            <a:off x="5527778" y="3438506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7B9879DD-25F6-039C-EF83-068FF1CAD4DD}"/>
              </a:ext>
            </a:extLst>
          </p:cNvPr>
          <p:cNvSpPr/>
          <p:nvPr/>
        </p:nvSpPr>
        <p:spPr>
          <a:xfrm>
            <a:off x="4623617" y="3486150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7E7A3658-452F-F93F-A59F-C780A5C07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473" y="3781406"/>
            <a:ext cx="2294059" cy="1104936"/>
          </a:xfrm>
          <a:prstGeom prst="rect">
            <a:avLst/>
          </a:prstGeom>
        </p:spPr>
      </p:pic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37DE5A1C-BE4A-E772-CB17-99416030B024}"/>
              </a:ext>
            </a:extLst>
          </p:cNvPr>
          <p:cNvSpPr/>
          <p:nvPr/>
        </p:nvSpPr>
        <p:spPr>
          <a:xfrm>
            <a:off x="6437473" y="3486150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A380DEBB-8B78-7B40-8030-A94639116A12}"/>
              </a:ext>
            </a:extLst>
          </p:cNvPr>
          <p:cNvSpPr/>
          <p:nvPr/>
        </p:nvSpPr>
        <p:spPr>
          <a:xfrm>
            <a:off x="8220401" y="3476447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B2685163-378B-3141-4E13-AFDD4097BE61}"/>
              </a:ext>
            </a:extLst>
          </p:cNvPr>
          <p:cNvSpPr/>
          <p:nvPr/>
        </p:nvSpPr>
        <p:spPr>
          <a:xfrm>
            <a:off x="7328937" y="3486150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2F5C42E-1FF6-8F29-7A23-5DB17109ECD1}"/>
              </a:ext>
            </a:extLst>
          </p:cNvPr>
          <p:cNvSpPr txBox="1"/>
          <p:nvPr/>
        </p:nvSpPr>
        <p:spPr>
          <a:xfrm>
            <a:off x="3899424" y="233835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特徴抽出器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CA352E0-AB0D-D4F5-29C6-A19664A888A9}"/>
              </a:ext>
            </a:extLst>
          </p:cNvPr>
          <p:cNvSpPr txBox="1"/>
          <p:nvPr/>
        </p:nvSpPr>
        <p:spPr>
          <a:xfrm>
            <a:off x="6610350" y="233362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タスク処理器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28BC299-2658-A5C6-6ACA-D1CD74666D6F}"/>
              </a:ext>
            </a:extLst>
          </p:cNvPr>
          <p:cNvSpPr txBox="1"/>
          <p:nvPr/>
        </p:nvSpPr>
        <p:spPr>
          <a:xfrm>
            <a:off x="6701260" y="279529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動物の判別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etc.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3" name="矢印: 右 22">
            <a:extLst>
              <a:ext uri="{FF2B5EF4-FFF2-40B4-BE49-F238E27FC236}">
                <a16:creationId xmlns:a16="http://schemas.microsoft.com/office/drawing/2014/main" id="{E5DF2C04-C1A2-2E57-D2A8-1CAB8AD77F43}"/>
              </a:ext>
            </a:extLst>
          </p:cNvPr>
          <p:cNvSpPr/>
          <p:nvPr/>
        </p:nvSpPr>
        <p:spPr>
          <a:xfrm>
            <a:off x="2916521" y="4010025"/>
            <a:ext cx="495300" cy="8274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2" name="Picture 4" descr="秋田犬の飼い主必見！ 性格や費用、なりやすい病気について解説！ - 犬との暮らし大百科">
            <a:extLst>
              <a:ext uri="{FF2B5EF4-FFF2-40B4-BE49-F238E27FC236}">
                <a16:creationId xmlns:a16="http://schemas.microsoft.com/office/drawing/2014/main" id="{2295D580-C6AF-9C89-2F74-598EFEB89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94" y="4390847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柴犬の平均寿命は何歳？長生きさせる秘訣やかかりやすい病気と予防方法について解説【獣医師監修】|ワンクォール">
            <a:extLst>
              <a:ext uri="{FF2B5EF4-FFF2-40B4-BE49-F238E27FC236}">
                <a16:creationId xmlns:a16="http://schemas.microsoft.com/office/drawing/2014/main" id="{ED27CEC8-EFB3-EBA5-01A9-6B965188F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26" y="2333625"/>
            <a:ext cx="257175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6679862-4C98-9B15-9D4B-F54DFB06A5AA}"/>
              </a:ext>
            </a:extLst>
          </p:cNvPr>
          <p:cNvSpPr txBox="1"/>
          <p:nvPr/>
        </p:nvSpPr>
        <p:spPr>
          <a:xfrm>
            <a:off x="9351708" y="367575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柴犬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02274A75-320D-1DE5-6C1B-960217BC102B}"/>
              </a:ext>
            </a:extLst>
          </p:cNvPr>
          <p:cNvSpPr txBox="1"/>
          <p:nvPr/>
        </p:nvSpPr>
        <p:spPr>
          <a:xfrm>
            <a:off x="9315446" y="458718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秋田犬</a:t>
            </a:r>
          </a:p>
        </p:txBody>
      </p:sp>
      <p:sp>
        <p:nvSpPr>
          <p:cNvPr id="27" name="左中かっこ 26">
            <a:extLst>
              <a:ext uri="{FF2B5EF4-FFF2-40B4-BE49-F238E27FC236}">
                <a16:creationId xmlns:a16="http://schemas.microsoft.com/office/drawing/2014/main" id="{ECD98247-0F07-8BAD-DA59-E55C4F22EB7B}"/>
              </a:ext>
            </a:extLst>
          </p:cNvPr>
          <p:cNvSpPr/>
          <p:nvPr/>
        </p:nvSpPr>
        <p:spPr>
          <a:xfrm rot="16200000">
            <a:off x="7418576" y="4343380"/>
            <a:ext cx="352425" cy="26193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09A4871-9BC7-2015-E33F-3893BB1BF26C}"/>
              </a:ext>
            </a:extLst>
          </p:cNvPr>
          <p:cNvSpPr txBox="1"/>
          <p:nvPr/>
        </p:nvSpPr>
        <p:spPr>
          <a:xfrm>
            <a:off x="6437473" y="5831693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この部分だけ学習しなおす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F2D99FB7-4F6D-72D0-9A67-C744CC463577}"/>
              </a:ext>
            </a:extLst>
          </p:cNvPr>
          <p:cNvSpPr txBox="1"/>
          <p:nvPr/>
        </p:nvSpPr>
        <p:spPr>
          <a:xfrm>
            <a:off x="6437473" y="6173918"/>
            <a:ext cx="5620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膨大な抽象知識のなかでどの知識を主に使うか重みづけする感じ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7" name="左中かっこ 16">
            <a:extLst>
              <a:ext uri="{FF2B5EF4-FFF2-40B4-BE49-F238E27FC236}">
                <a16:creationId xmlns:a16="http://schemas.microsoft.com/office/drawing/2014/main" id="{DF2CDCAC-4469-BCB7-CE3F-716AEF8A65B3}"/>
              </a:ext>
            </a:extLst>
          </p:cNvPr>
          <p:cNvSpPr/>
          <p:nvPr/>
        </p:nvSpPr>
        <p:spPr>
          <a:xfrm rot="16200000">
            <a:off x="4596488" y="4916298"/>
            <a:ext cx="429853" cy="21492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EC4AA0C-96D3-746B-890B-E76BDBB56F76}"/>
              </a:ext>
            </a:extLst>
          </p:cNvPr>
          <p:cNvSpPr txBox="1"/>
          <p:nvPr/>
        </p:nvSpPr>
        <p:spPr>
          <a:xfrm>
            <a:off x="3940449" y="6205871"/>
            <a:ext cx="1858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Pre-trained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9410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46C3C60-BC28-8F82-2915-07D431AA6BCB}"/>
              </a:ext>
            </a:extLst>
          </p:cNvPr>
          <p:cNvSpPr txBox="1"/>
          <p:nvPr/>
        </p:nvSpPr>
        <p:spPr>
          <a:xfrm>
            <a:off x="438150" y="485775"/>
            <a:ext cx="73340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 Learning 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は学習の概念を変えた</a:t>
            </a:r>
          </a:p>
        </p:txBody>
      </p:sp>
      <p:graphicFrame>
        <p:nvGraphicFramePr>
          <p:cNvPr id="6" name="図表 5">
            <a:extLst>
              <a:ext uri="{FF2B5EF4-FFF2-40B4-BE49-F238E27FC236}">
                <a16:creationId xmlns:a16="http://schemas.microsoft.com/office/drawing/2014/main" id="{4D1DCC95-1EB6-8978-881D-7807A188A2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2717507"/>
              </p:ext>
            </p:extLst>
          </p:nvPr>
        </p:nvGraphicFramePr>
        <p:xfrm>
          <a:off x="2057400" y="2683728"/>
          <a:ext cx="3419475" cy="2088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図表 6">
            <a:extLst>
              <a:ext uri="{FF2B5EF4-FFF2-40B4-BE49-F238E27FC236}">
                <a16:creationId xmlns:a16="http://schemas.microsoft.com/office/drawing/2014/main" id="{812084C0-FFC0-D880-C97B-C1225A6069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3675700"/>
              </p:ext>
            </p:extLst>
          </p:nvPr>
        </p:nvGraphicFramePr>
        <p:xfrm>
          <a:off x="5534025" y="2683727"/>
          <a:ext cx="3419475" cy="2088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9F226E4-CF56-1AC8-E72E-636452B1A4C2}"/>
              </a:ext>
            </a:extLst>
          </p:cNvPr>
          <p:cNvSpPr txBox="1"/>
          <p:nvPr/>
        </p:nvSpPr>
        <p:spPr>
          <a:xfrm>
            <a:off x="2495550" y="208597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従来の機械学習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8A2B5DF-78F1-D38C-ED51-A4867A13C24C}"/>
              </a:ext>
            </a:extLst>
          </p:cNvPr>
          <p:cNvSpPr txBox="1"/>
          <p:nvPr/>
        </p:nvSpPr>
        <p:spPr>
          <a:xfrm>
            <a:off x="6180810" y="2085975"/>
            <a:ext cx="2125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DL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系機械学習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A5ACB6D-66E8-6BA9-E83A-2FEEFC8C35DF}"/>
              </a:ext>
            </a:extLst>
          </p:cNvPr>
          <p:cNvSpPr txBox="1"/>
          <p:nvPr/>
        </p:nvSpPr>
        <p:spPr>
          <a:xfrm>
            <a:off x="1424540" y="5486400"/>
            <a:ext cx="9512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ただし、従来の機械学習型もタスクによっては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DL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よりも性能が高い</a:t>
            </a:r>
          </a:p>
        </p:txBody>
      </p:sp>
    </p:spTree>
    <p:extLst>
      <p:ext uri="{BB962C8B-B14F-4D97-AF65-F5344CB8AC3E}">
        <p14:creationId xmlns:p14="http://schemas.microsoft.com/office/powerpoint/2010/main" val="1673113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E7F844B-135E-27A4-62D2-F51E925D72F6}"/>
              </a:ext>
            </a:extLst>
          </p:cNvPr>
          <p:cNvSpPr txBox="1"/>
          <p:nvPr/>
        </p:nvSpPr>
        <p:spPr>
          <a:xfrm>
            <a:off x="656705" y="374073"/>
            <a:ext cx="4826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自然言語系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 Learning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の特徴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9DC6FB4-636B-2916-DFCA-2F616F096D06}"/>
              </a:ext>
            </a:extLst>
          </p:cNvPr>
          <p:cNvSpPr txBox="1"/>
          <p:nvPr/>
        </p:nvSpPr>
        <p:spPr>
          <a:xfrm>
            <a:off x="730588" y="1255221"/>
            <a:ext cx="107308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従来の文書ベクトル</a:t>
            </a: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BoW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ベースの学習を単語ベクトルベースの学習にした点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単語ベクトルのことを分散表現（埋め込み表現）と呼んでいる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5" name="図表 4">
            <a:extLst>
              <a:ext uri="{FF2B5EF4-FFF2-40B4-BE49-F238E27FC236}">
                <a16:creationId xmlns:a16="http://schemas.microsoft.com/office/drawing/2014/main" id="{F3873899-4BBC-FCC9-2334-4CD8172F1B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912551"/>
              </p:ext>
            </p:extLst>
          </p:nvPr>
        </p:nvGraphicFramePr>
        <p:xfrm>
          <a:off x="730588" y="2505701"/>
          <a:ext cx="2793076" cy="2294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C4BFEAA-80D5-CC86-8B3D-6D165334C81B}"/>
              </a:ext>
            </a:extLst>
          </p:cNvPr>
          <p:cNvSpPr txBox="1"/>
          <p:nvPr/>
        </p:nvSpPr>
        <p:spPr>
          <a:xfrm>
            <a:off x="3523664" y="2734887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文脈を周辺単語の類似性で学習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6004FF-4A8D-2D7F-BDE5-40AC0C87157A}"/>
              </a:ext>
            </a:extLst>
          </p:cNvPr>
          <p:cNvSpPr txBox="1"/>
          <p:nvPr/>
        </p:nvSpPr>
        <p:spPr>
          <a:xfrm>
            <a:off x="3598479" y="4081548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文脈を周辺単語の類似性、位置、順序性で学習</a:t>
            </a:r>
          </a:p>
        </p:txBody>
      </p:sp>
    </p:spTree>
    <p:extLst>
      <p:ext uri="{BB962C8B-B14F-4D97-AF65-F5344CB8AC3E}">
        <p14:creationId xmlns:p14="http://schemas.microsoft.com/office/powerpoint/2010/main" val="578251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F611B4E-3358-68A0-F1EF-9941FE5292BC}"/>
              </a:ext>
            </a:extLst>
          </p:cNvPr>
          <p:cNvSpPr txBox="1"/>
          <p:nvPr/>
        </p:nvSpPr>
        <p:spPr>
          <a:xfrm>
            <a:off x="742756" y="540981"/>
            <a:ext cx="2620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1FEF451-7AEE-3D58-FE6C-310FD78C94F2}"/>
              </a:ext>
            </a:extLst>
          </p:cNvPr>
          <p:cNvSpPr txBox="1"/>
          <p:nvPr/>
        </p:nvSpPr>
        <p:spPr>
          <a:xfrm>
            <a:off x="819150" y="1257300"/>
            <a:ext cx="10991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が発明した自然言語向け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 Learning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アルゴリズム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現代の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AI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の多くは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をベースとしている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ベースの代表的なアルゴリズム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: GPT, BERT</a:t>
            </a: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同一アルゴリズムで複数の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pre-trained model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が存在する（学習データ、学習パラメータが異なる）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最近は、画像にも使われている。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Vision Transformer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F1E8916-041F-9993-38B2-B849FC176162}"/>
              </a:ext>
            </a:extLst>
          </p:cNvPr>
          <p:cNvSpPr txBox="1"/>
          <p:nvPr/>
        </p:nvSpPr>
        <p:spPr>
          <a:xfrm>
            <a:off x="1169826" y="3739343"/>
            <a:ext cx="762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ChatGPT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GPT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を会話タスクにチューニングしたもの</a:t>
            </a:r>
          </a:p>
        </p:txBody>
      </p:sp>
    </p:spTree>
    <p:extLst>
      <p:ext uri="{BB962C8B-B14F-4D97-AF65-F5344CB8AC3E}">
        <p14:creationId xmlns:p14="http://schemas.microsoft.com/office/powerpoint/2010/main" val="95635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51D21C3-B7F9-90F3-7EA5-084E03866BE7}"/>
              </a:ext>
            </a:extLst>
          </p:cNvPr>
          <p:cNvSpPr txBox="1"/>
          <p:nvPr/>
        </p:nvSpPr>
        <p:spPr>
          <a:xfrm>
            <a:off x="718457" y="606490"/>
            <a:ext cx="12256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大規模言語モデル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(LLM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）での抽象概念の事前学習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(BERT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の例）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D9CEE1-EED4-220D-8883-962D9856ECF8}"/>
              </a:ext>
            </a:extLst>
          </p:cNvPr>
          <p:cNvSpPr txBox="1"/>
          <p:nvPr/>
        </p:nvSpPr>
        <p:spPr>
          <a:xfrm>
            <a:off x="974248" y="3070895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①この洗濯機は、タオルがふんわり仕上がる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5D0849E-DE7B-29D4-1D81-EB9CD63C4C83}"/>
              </a:ext>
            </a:extLst>
          </p:cNvPr>
          <p:cNvSpPr txBox="1"/>
          <p:nvPr/>
        </p:nvSpPr>
        <p:spPr>
          <a:xfrm>
            <a:off x="974248" y="3620041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②蒸してふんわりできた肉まんはアツアツのうちに食べる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7914E99-EADD-B93F-61ED-25406B0011A4}"/>
              </a:ext>
            </a:extLst>
          </p:cNvPr>
          <p:cNvSpPr txBox="1"/>
          <p:nvPr/>
        </p:nvSpPr>
        <p:spPr>
          <a:xfrm>
            <a:off x="974248" y="4169187"/>
            <a:ext cx="7571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③店先からといつもふんわり香ってくるのは何だろう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B50D37-2AC7-9712-FDEB-073E28639F1F}"/>
              </a:ext>
            </a:extLst>
          </p:cNvPr>
          <p:cNvSpPr txBox="1"/>
          <p:nvPr/>
        </p:nvSpPr>
        <p:spPr>
          <a:xfrm>
            <a:off x="793102" y="1926566"/>
            <a:ext cx="6000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“ふんわり”を文脈から概念として学習する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C7769E2-E44A-1F83-DD21-73AC9CA5959A}"/>
              </a:ext>
            </a:extLst>
          </p:cNvPr>
          <p:cNvSpPr txBox="1"/>
          <p:nvPr/>
        </p:nvSpPr>
        <p:spPr>
          <a:xfrm>
            <a:off x="859777" y="2388231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なので同じ単語だが別の抽象概念として学習する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B1BB0FF-D6F9-7D1A-287C-F4B3E6A8BA78}"/>
              </a:ext>
            </a:extLst>
          </p:cNvPr>
          <p:cNvSpPr txBox="1"/>
          <p:nvPr/>
        </p:nvSpPr>
        <p:spPr>
          <a:xfrm>
            <a:off x="859777" y="4924134"/>
            <a:ext cx="8802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分脈とはふんわりを取り巻く単語とその順序で特徴づけられる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A18EB69-4E9A-440E-76F6-D1376BA3F707}"/>
              </a:ext>
            </a:extLst>
          </p:cNvPr>
          <p:cNvSpPr txBox="1"/>
          <p:nvPr/>
        </p:nvSpPr>
        <p:spPr>
          <a:xfrm>
            <a:off x="793102" y="1164010"/>
            <a:ext cx="9541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LLM : 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膨大な言語データにもとづく自然言語向け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 model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94580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C9F9C25-765B-9DCA-47FA-6C04A5A0F160}"/>
              </a:ext>
            </a:extLst>
          </p:cNvPr>
          <p:cNvSpPr txBox="1"/>
          <p:nvPr/>
        </p:nvSpPr>
        <p:spPr>
          <a:xfrm>
            <a:off x="1262701" y="1608664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①この洗濯機は、タオルがふんわり仕上がる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4E9EDE3-1BBC-A149-16FA-2009E51167AA}"/>
              </a:ext>
            </a:extLst>
          </p:cNvPr>
          <p:cNvSpPr txBox="1"/>
          <p:nvPr/>
        </p:nvSpPr>
        <p:spPr>
          <a:xfrm>
            <a:off x="1262701" y="2058054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②蒸してふんわりできた肉まんはアツアツのうちに食べる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C17497D-A3A7-C397-5629-533B1B50E1B9}"/>
              </a:ext>
            </a:extLst>
          </p:cNvPr>
          <p:cNvSpPr txBox="1"/>
          <p:nvPr/>
        </p:nvSpPr>
        <p:spPr>
          <a:xfrm>
            <a:off x="1262701" y="2540698"/>
            <a:ext cx="7571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③店先からといつもふんわり香ってくるのは何だろう</a:t>
            </a: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13517892-C9AF-1D1A-6C0F-CD0B21E52EEE}"/>
              </a:ext>
            </a:extLst>
          </p:cNvPr>
          <p:cNvSpPr/>
          <p:nvPr/>
        </p:nvSpPr>
        <p:spPr>
          <a:xfrm>
            <a:off x="4977669" y="1608664"/>
            <a:ext cx="1266825" cy="381000"/>
          </a:xfrm>
          <a:prstGeom prst="roundRect">
            <a:avLst/>
          </a:prstGeom>
          <a:solidFill>
            <a:srgbClr val="7F7F7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8AE87A05-0A3B-E358-1DC5-117FC0FDC6C5}"/>
              </a:ext>
            </a:extLst>
          </p:cNvPr>
          <p:cNvSpPr/>
          <p:nvPr/>
        </p:nvSpPr>
        <p:spPr>
          <a:xfrm>
            <a:off x="2577369" y="2098386"/>
            <a:ext cx="1266825" cy="381000"/>
          </a:xfrm>
          <a:prstGeom prst="roundRect">
            <a:avLst/>
          </a:prstGeom>
          <a:solidFill>
            <a:srgbClr val="7F7F7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CADF05C9-3585-7F8B-476D-92C02F2DD3CA}"/>
              </a:ext>
            </a:extLst>
          </p:cNvPr>
          <p:cNvSpPr/>
          <p:nvPr/>
        </p:nvSpPr>
        <p:spPr>
          <a:xfrm>
            <a:off x="4089304" y="2581030"/>
            <a:ext cx="1266825" cy="381000"/>
          </a:xfrm>
          <a:prstGeom prst="roundRect">
            <a:avLst/>
          </a:prstGeom>
          <a:solidFill>
            <a:srgbClr val="7F7F7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E118722-CE49-C054-E328-7C2BA0A103F1}"/>
              </a:ext>
            </a:extLst>
          </p:cNvPr>
          <p:cNvSpPr txBox="1"/>
          <p:nvPr/>
        </p:nvSpPr>
        <p:spPr>
          <a:xfrm>
            <a:off x="1132074" y="628979"/>
            <a:ext cx="81067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文書特徴でなくて単語の意味を学習している！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単語の意味は周辺情報（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=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単語、文脈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から学習できる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C7CE0A3-5301-651F-1155-B893D154067A}"/>
              </a:ext>
            </a:extLst>
          </p:cNvPr>
          <p:cNvSpPr txBox="1"/>
          <p:nvPr/>
        </p:nvSpPr>
        <p:spPr>
          <a:xfrm>
            <a:off x="1262702" y="4131179"/>
            <a:ext cx="6728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’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この洗濯機は、タオルがふわふわに仕上がる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2E2F8A9-E9F0-A13B-F3F8-8CA98A0A4A5C}"/>
              </a:ext>
            </a:extLst>
          </p:cNvPr>
          <p:cNvSpPr txBox="1"/>
          <p:nvPr/>
        </p:nvSpPr>
        <p:spPr>
          <a:xfrm>
            <a:off x="1278171" y="3645177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文脈中の穴埋め問題を解けるようになる</a:t>
            </a:r>
            <a:endParaRPr kumimoji="1" lang="ja-JP" altLang="en-US" sz="2400" u="sng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78DAB32-0509-D62A-AE06-9BE0BC0FDBA9}"/>
              </a:ext>
            </a:extLst>
          </p:cNvPr>
          <p:cNvSpPr txBox="1"/>
          <p:nvPr/>
        </p:nvSpPr>
        <p:spPr>
          <a:xfrm>
            <a:off x="1278171" y="4616009"/>
            <a:ext cx="795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③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’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店先からといつもふわふわに香ってくるのは何だろう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92E6C5BA-D4E3-4AB3-6009-5DD2CF5C492E}"/>
              </a:ext>
            </a:extLst>
          </p:cNvPr>
          <p:cNvCxnSpPr>
            <a:cxnSpLocks/>
          </p:cNvCxnSpPr>
          <p:nvPr/>
        </p:nvCxnSpPr>
        <p:spPr>
          <a:xfrm flipV="1">
            <a:off x="4244245" y="4617181"/>
            <a:ext cx="1366837" cy="4451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8FC2D1B4-A44B-0BA2-8EC7-D05F1CA13998}"/>
              </a:ext>
            </a:extLst>
          </p:cNvPr>
          <p:cNvCxnSpPr>
            <a:cxnSpLocks/>
          </p:cNvCxnSpPr>
          <p:nvPr/>
        </p:nvCxnSpPr>
        <p:spPr>
          <a:xfrm>
            <a:off x="4244245" y="4616009"/>
            <a:ext cx="1348969" cy="44632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楕円 18">
            <a:extLst>
              <a:ext uri="{FF2B5EF4-FFF2-40B4-BE49-F238E27FC236}">
                <a16:creationId xmlns:a16="http://schemas.microsoft.com/office/drawing/2014/main" id="{BDFE4453-C031-E88F-3743-AA63A3C24E13}"/>
              </a:ext>
            </a:extLst>
          </p:cNvPr>
          <p:cNvSpPr/>
          <p:nvPr/>
        </p:nvSpPr>
        <p:spPr>
          <a:xfrm>
            <a:off x="5048353" y="4106842"/>
            <a:ext cx="1586667" cy="382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FC26612-3934-C533-D3DA-FAF0B6B018F1}"/>
              </a:ext>
            </a:extLst>
          </p:cNvPr>
          <p:cNvSpPr txBox="1"/>
          <p:nvPr/>
        </p:nvSpPr>
        <p:spPr>
          <a:xfrm>
            <a:off x="1132074" y="5234329"/>
            <a:ext cx="109449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l"/>
            </a:pPr>
            <a:r>
              <a:rPr kumimoji="1"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文脈から学習した単語の概念的知識を分散（埋め込み）表現</a:t>
            </a:r>
            <a:r>
              <a:rPr kumimoji="1" lang="en-US" altLang="ja-JP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(embeddings)</a:t>
            </a:r>
            <a:r>
              <a:rPr kumimoji="1"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と呼びます</a:t>
            </a:r>
            <a:endParaRPr kumimoji="1" lang="en-US" altLang="ja-JP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ja-JP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BERT</a:t>
            </a:r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の事前学習は教師なし（自己教師あり）学習！（教師あり学習はコストが高い。この問題意識から</a:t>
            </a:r>
            <a:r>
              <a:rPr lang="en-US" altLang="ja-JP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BERT</a:t>
            </a:r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が生まれたといわれる）詳細は以下</a:t>
            </a:r>
            <a:endParaRPr kumimoji="1" lang="en-US" altLang="ja-JP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endParaRPr kumimoji="1"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E331080-747F-F91D-4E98-282A9493ABDF}"/>
              </a:ext>
            </a:extLst>
          </p:cNvPr>
          <p:cNvSpPr txBox="1"/>
          <p:nvPr/>
        </p:nvSpPr>
        <p:spPr>
          <a:xfrm>
            <a:off x="1062470" y="109058"/>
            <a:ext cx="4677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LLM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での学習済知識とは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2" name="矢印: 下 21">
            <a:extLst>
              <a:ext uri="{FF2B5EF4-FFF2-40B4-BE49-F238E27FC236}">
                <a16:creationId xmlns:a16="http://schemas.microsoft.com/office/drawing/2014/main" id="{EEFBB540-815B-C2E7-21EB-002F335F490B}"/>
              </a:ext>
            </a:extLst>
          </p:cNvPr>
          <p:cNvSpPr/>
          <p:nvPr/>
        </p:nvSpPr>
        <p:spPr>
          <a:xfrm>
            <a:off x="4073836" y="3089719"/>
            <a:ext cx="1266825" cy="34733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75F6D86-058D-F88B-2F4C-0B0611FEAC61}"/>
              </a:ext>
            </a:extLst>
          </p:cNvPr>
          <p:cNvSpPr txBox="1"/>
          <p:nvPr/>
        </p:nvSpPr>
        <p:spPr>
          <a:xfrm>
            <a:off x="1559962" y="6388490"/>
            <a:ext cx="8066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https://deepsquare.jp/2020/09/bert/#outline__2_1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7715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D1F8A86-DC35-1698-0092-F883D64033A6}"/>
              </a:ext>
            </a:extLst>
          </p:cNvPr>
          <p:cNvSpPr txBox="1"/>
          <p:nvPr/>
        </p:nvSpPr>
        <p:spPr>
          <a:xfrm>
            <a:off x="597159" y="110771"/>
            <a:ext cx="4732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現代的な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AI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の技術と系譜</a:t>
            </a:r>
          </a:p>
        </p:txBody>
      </p:sp>
      <p:graphicFrame>
        <p:nvGraphicFramePr>
          <p:cNvPr id="8" name="図表 7">
            <a:extLst>
              <a:ext uri="{FF2B5EF4-FFF2-40B4-BE49-F238E27FC236}">
                <a16:creationId xmlns:a16="http://schemas.microsoft.com/office/drawing/2014/main" id="{BE6C8BA3-4A76-1516-17E5-4CD9FC4434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7852722"/>
              </p:ext>
            </p:extLst>
          </p:nvPr>
        </p:nvGraphicFramePr>
        <p:xfrm>
          <a:off x="-64432" y="1155183"/>
          <a:ext cx="6055567" cy="4991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B80661B-92FA-DA1D-1A6A-290FD9304A02}"/>
              </a:ext>
            </a:extLst>
          </p:cNvPr>
          <p:cNvSpPr txBox="1"/>
          <p:nvPr/>
        </p:nvSpPr>
        <p:spPr>
          <a:xfrm>
            <a:off x="4734375" y="3930434"/>
            <a:ext cx="7420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当初は画像判別が中心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tronto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大学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Hinton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先生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etc.)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EC06F85-B222-F7F3-8CF3-D8E908A9D38A}"/>
              </a:ext>
            </a:extLst>
          </p:cNvPr>
          <p:cNvSpPr txBox="1"/>
          <p:nvPr/>
        </p:nvSpPr>
        <p:spPr>
          <a:xfrm>
            <a:off x="4734375" y="4325592"/>
            <a:ext cx="70933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hlinkClick r:id="rId7"/>
              </a:rPr>
              <a:t>https://scienceportal.jst.go.jp/newsflash/20241008_n01/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hlinkClick r:id="rId8"/>
              </a:rPr>
              <a:t>https://www3.nhk.or.jp/news/html/20241008/k10014603511000.html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89F0DD9-A490-9A60-F81E-1E636736EB8B}"/>
              </a:ext>
            </a:extLst>
          </p:cNvPr>
          <p:cNvSpPr txBox="1"/>
          <p:nvPr/>
        </p:nvSpPr>
        <p:spPr>
          <a:xfrm>
            <a:off x="4768676" y="5070896"/>
            <a:ext cx="7059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研究所による発明。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現代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AI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のすべての土台となっている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0F1E1B0-A82E-51CD-8E6B-FDBBF6398BFF}"/>
              </a:ext>
            </a:extLst>
          </p:cNvPr>
          <p:cNvSpPr txBox="1"/>
          <p:nvPr/>
        </p:nvSpPr>
        <p:spPr>
          <a:xfrm>
            <a:off x="597159" y="613302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すべてはニューラルネットワークを土台にしている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180AA5F-EF21-1FC1-2BB9-181483B23683}"/>
              </a:ext>
            </a:extLst>
          </p:cNvPr>
          <p:cNvSpPr txBox="1"/>
          <p:nvPr/>
        </p:nvSpPr>
        <p:spPr>
          <a:xfrm>
            <a:off x="4835023" y="5810194"/>
            <a:ext cx="56605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自然言語系：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BERT(2018), GPT </a:t>
            </a:r>
            <a:r>
              <a:rPr kumimoji="1"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etc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画像系：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Vision Transformer</a:t>
            </a:r>
          </a:p>
          <a:p>
            <a:pPr marL="457200" indent="-457200" algn="l">
              <a:buFont typeface="+mj-lt"/>
              <a:buAutoNum type="arabicPeriod"/>
            </a:pP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Multi-modal: 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言語、画像などハイブリッド</a:t>
            </a:r>
          </a:p>
        </p:txBody>
      </p:sp>
      <p:pic>
        <p:nvPicPr>
          <p:cNvPr id="1026" name="Picture 2" descr="ノーベル物理学賞に「ＡＩの父」、ヒントン氏とホップフィールド氏 - 日本経済新聞">
            <a:extLst>
              <a:ext uri="{FF2B5EF4-FFF2-40B4-BE49-F238E27FC236}">
                <a16:creationId xmlns:a16="http://schemas.microsoft.com/office/drawing/2014/main" id="{9CD4BE22-944D-CF61-4763-E61832387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088" y="1200749"/>
            <a:ext cx="4667375" cy="245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965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E032208-0347-4C22-7A64-29541E7F4F56}"/>
              </a:ext>
            </a:extLst>
          </p:cNvPr>
          <p:cNvSpPr txBox="1"/>
          <p:nvPr/>
        </p:nvSpPr>
        <p:spPr>
          <a:xfrm>
            <a:off x="2626615" y="1633358"/>
            <a:ext cx="69557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このメーカーの洗濯機は、タオルが〇〇仕上がる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柔軟剤を入れたほうが衣類は〇〇する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10A4825-4395-88FF-3DE9-24DB2EDCD098}"/>
              </a:ext>
            </a:extLst>
          </p:cNvPr>
          <p:cNvSpPr/>
          <p:nvPr/>
        </p:nvSpPr>
        <p:spPr>
          <a:xfrm>
            <a:off x="8231546" y="1660116"/>
            <a:ext cx="1314864" cy="335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3BF85BF0-AF8A-DCCD-E143-09C48CB86A6C}"/>
              </a:ext>
            </a:extLst>
          </p:cNvPr>
          <p:cNvSpPr/>
          <p:nvPr/>
        </p:nvSpPr>
        <p:spPr>
          <a:xfrm>
            <a:off x="6262759" y="1657175"/>
            <a:ext cx="1002707" cy="335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6626AE5-CD6F-C77E-0C19-4AE946B4D094}"/>
              </a:ext>
            </a:extLst>
          </p:cNvPr>
          <p:cNvSpPr/>
          <p:nvPr/>
        </p:nvSpPr>
        <p:spPr>
          <a:xfrm>
            <a:off x="4834481" y="1680991"/>
            <a:ext cx="885833" cy="335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33452E60-4754-27B3-186B-CBFADF4828E7}"/>
              </a:ext>
            </a:extLst>
          </p:cNvPr>
          <p:cNvSpPr/>
          <p:nvPr/>
        </p:nvSpPr>
        <p:spPr>
          <a:xfrm>
            <a:off x="2750156" y="2023302"/>
            <a:ext cx="914401" cy="335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BC7CFB2A-D5A2-6AAD-4675-5E4C5F33D319}"/>
              </a:ext>
            </a:extLst>
          </p:cNvPr>
          <p:cNvSpPr/>
          <p:nvPr/>
        </p:nvSpPr>
        <p:spPr>
          <a:xfrm>
            <a:off x="5761879" y="2016894"/>
            <a:ext cx="641858" cy="335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8E6EEDDD-87B8-56AB-0254-C91BB065D6B0}"/>
              </a:ext>
            </a:extLst>
          </p:cNvPr>
          <p:cNvSpPr txBox="1"/>
          <p:nvPr/>
        </p:nvSpPr>
        <p:spPr>
          <a:xfrm>
            <a:off x="841512" y="1098004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分脈から〇〇〇をあてさせる学習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46A6D6C-90F6-F85D-A72C-385D737875B7}"/>
              </a:ext>
            </a:extLst>
          </p:cNvPr>
          <p:cNvSpPr txBox="1"/>
          <p:nvPr/>
        </p:nvSpPr>
        <p:spPr>
          <a:xfrm>
            <a:off x="841512" y="373402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自己教師あり学習～穴埋め問題の学習</a:t>
            </a:r>
          </a:p>
        </p:txBody>
      </p:sp>
      <p:sp>
        <p:nvSpPr>
          <p:cNvPr id="3" name="フローチャート: 手作業 2">
            <a:extLst>
              <a:ext uri="{FF2B5EF4-FFF2-40B4-BE49-F238E27FC236}">
                <a16:creationId xmlns:a16="http://schemas.microsoft.com/office/drawing/2014/main" id="{848488C5-7124-10F3-2DD9-8905ED2CCC1A}"/>
              </a:ext>
            </a:extLst>
          </p:cNvPr>
          <p:cNvSpPr/>
          <p:nvPr/>
        </p:nvSpPr>
        <p:spPr>
          <a:xfrm>
            <a:off x="3554963" y="2617144"/>
            <a:ext cx="3974841" cy="1417726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442854D-33E9-F1B0-B5B7-245F9CB15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720533" y="4188880"/>
            <a:ext cx="1605781" cy="140951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CB67F51-B37E-B814-393A-F92F76289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831849" y="2603959"/>
            <a:ext cx="1417726" cy="1444096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A976924-B5BB-8F38-54AC-A1933E2B4851}"/>
              </a:ext>
            </a:extLst>
          </p:cNvPr>
          <p:cNvSpPr txBox="1"/>
          <p:nvPr/>
        </p:nvSpPr>
        <p:spPr>
          <a:xfrm>
            <a:off x="841512" y="5633648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教師ラベルは穴埋めしていない文章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0E81A0D-3487-85AB-9342-B4D0DAC0B0FA}"/>
              </a:ext>
            </a:extLst>
          </p:cNvPr>
          <p:cNvSpPr txBox="1"/>
          <p:nvPr/>
        </p:nvSpPr>
        <p:spPr>
          <a:xfrm>
            <a:off x="2625971" y="6002105"/>
            <a:ext cx="7571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このメーカーの洗濯機は、タオルが</a:t>
            </a:r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ふんわり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仕上がる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柔軟剤を入れたほうが衣類は</a:t>
            </a: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ふんわり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する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83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3A30A4C-CD38-6C45-3FEE-B7017DEBE50F}"/>
              </a:ext>
            </a:extLst>
          </p:cNvPr>
          <p:cNvSpPr txBox="1"/>
          <p:nvPr/>
        </p:nvSpPr>
        <p:spPr>
          <a:xfrm>
            <a:off x="415638" y="378539"/>
            <a:ext cx="116749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分散表現（埋め込み表現）－単語の意味を表すベクトル特徴量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C4175AC-14BF-0302-5D3C-4E614BBE0A95}"/>
              </a:ext>
            </a:extLst>
          </p:cNvPr>
          <p:cNvSpPr txBox="1"/>
          <p:nvPr/>
        </p:nvSpPr>
        <p:spPr>
          <a:xfrm>
            <a:off x="523703" y="1120676"/>
            <a:ext cx="112664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自然言語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DL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</a:t>
            </a:r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自己教師</a:t>
            </a:r>
            <a:r>
              <a:rPr kumimoji="1"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学習の単位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となる重要なデータ表現形式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BoW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は文書（口コミ）単位でのベクトル表現なのに対して、分散表現は単語単位でのベクトル表現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意味的に似ている単語相互の分散表現は距離が近い（意味が似ている⇒内積の値が大きい）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F38DA93-B166-4C84-7BA8-46A17AD647CD}"/>
              </a:ext>
            </a:extLst>
          </p:cNvPr>
          <p:cNvSpPr txBox="1"/>
          <p:nvPr/>
        </p:nvSpPr>
        <p:spPr>
          <a:xfrm>
            <a:off x="6948210" y="405172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ふわふわ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487EA55-403C-C23F-1C0E-BE1D0B10BB50}"/>
              </a:ext>
            </a:extLst>
          </p:cNvPr>
          <p:cNvSpPr txBox="1"/>
          <p:nvPr/>
        </p:nvSpPr>
        <p:spPr>
          <a:xfrm>
            <a:off x="4375298" y="405172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洗濯機</a:t>
            </a:r>
          </a:p>
        </p:txBody>
      </p:sp>
      <p:graphicFrame>
        <p:nvGraphicFramePr>
          <p:cNvPr id="8" name="表 7">
            <a:extLst>
              <a:ext uri="{FF2B5EF4-FFF2-40B4-BE49-F238E27FC236}">
                <a16:creationId xmlns:a16="http://schemas.microsoft.com/office/drawing/2014/main" id="{64B73482-685A-2026-F73B-83A0AEC2D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638129"/>
              </p:ext>
            </p:extLst>
          </p:nvPr>
        </p:nvGraphicFramePr>
        <p:xfrm>
          <a:off x="3914696" y="4513395"/>
          <a:ext cx="192766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278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DB57277-F4AD-21C4-D3C2-04CDDC50910B}"/>
              </a:ext>
            </a:extLst>
          </p:cNvPr>
          <p:cNvSpPr txBox="1"/>
          <p:nvPr/>
        </p:nvSpPr>
        <p:spPr>
          <a:xfrm>
            <a:off x="1041050" y="6289289"/>
            <a:ext cx="9417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分散表現がどのようにベクトルになるのか、どう学習するかは別途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068D7A4-D16C-8476-4DA3-0697862C42B5}"/>
              </a:ext>
            </a:extLst>
          </p:cNvPr>
          <p:cNvSpPr txBox="1"/>
          <p:nvPr/>
        </p:nvSpPr>
        <p:spPr>
          <a:xfrm>
            <a:off x="9902578" y="405986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タオル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F0BB0C4-7DD4-C116-E40E-106C08B183C3}"/>
              </a:ext>
            </a:extLst>
          </p:cNvPr>
          <p:cNvSpPr txBox="1"/>
          <p:nvPr/>
        </p:nvSpPr>
        <p:spPr>
          <a:xfrm>
            <a:off x="1472224" y="405173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メーカー</a:t>
            </a:r>
          </a:p>
        </p:txBody>
      </p:sp>
      <p:graphicFrame>
        <p:nvGraphicFramePr>
          <p:cNvPr id="13" name="表 12">
            <a:extLst>
              <a:ext uri="{FF2B5EF4-FFF2-40B4-BE49-F238E27FC236}">
                <a16:creationId xmlns:a16="http://schemas.microsoft.com/office/drawing/2014/main" id="{0F65B144-EFB0-F268-9FD6-A845BA71E5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020632"/>
              </p:ext>
            </p:extLst>
          </p:nvPr>
        </p:nvGraphicFramePr>
        <p:xfrm>
          <a:off x="1216276" y="4513393"/>
          <a:ext cx="192766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278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14" name="表 13">
            <a:extLst>
              <a:ext uri="{FF2B5EF4-FFF2-40B4-BE49-F238E27FC236}">
                <a16:creationId xmlns:a16="http://schemas.microsoft.com/office/drawing/2014/main" id="{994E3A59-9C7D-9453-3AF4-7A7835B9DF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717896"/>
              </p:ext>
            </p:extLst>
          </p:nvPr>
        </p:nvGraphicFramePr>
        <p:xfrm>
          <a:off x="9311538" y="4497363"/>
          <a:ext cx="192766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278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15" name="表 14">
            <a:extLst>
              <a:ext uri="{FF2B5EF4-FFF2-40B4-BE49-F238E27FC236}">
                <a16:creationId xmlns:a16="http://schemas.microsoft.com/office/drawing/2014/main" id="{DC3809EF-79D8-9F19-2B88-A01C8BC27B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595604"/>
              </p:ext>
            </p:extLst>
          </p:nvPr>
        </p:nvGraphicFramePr>
        <p:xfrm>
          <a:off x="6613117" y="4513395"/>
          <a:ext cx="192766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278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321278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C21FDEB-C7BA-ECE5-6E6B-3D84C02F4659}"/>
              </a:ext>
            </a:extLst>
          </p:cNvPr>
          <p:cNvSpPr txBox="1"/>
          <p:nvPr/>
        </p:nvSpPr>
        <p:spPr>
          <a:xfrm>
            <a:off x="1133475" y="2758838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分散表現（学習済）のイメージ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BA5F7D2-6ED5-0C18-43D1-E2CD838F9D11}"/>
              </a:ext>
            </a:extLst>
          </p:cNvPr>
          <p:cNvSpPr txBox="1"/>
          <p:nvPr/>
        </p:nvSpPr>
        <p:spPr>
          <a:xfrm>
            <a:off x="1216276" y="3228871"/>
            <a:ext cx="8610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l"/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単語単位にベクトルになっている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学習が進むと意味が似ている分散表現ベクトルが似てくる（内積が大きい）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27" name="コネクタ: カギ線 26">
            <a:extLst>
              <a:ext uri="{FF2B5EF4-FFF2-40B4-BE49-F238E27FC236}">
                <a16:creationId xmlns:a16="http://schemas.microsoft.com/office/drawing/2014/main" id="{740C29FC-8791-EECC-BDB7-8599D83E073F}"/>
              </a:ext>
            </a:extLst>
          </p:cNvPr>
          <p:cNvCxnSpPr>
            <a:cxnSpLocks/>
            <a:stCxn id="13" idx="2"/>
            <a:endCxn id="15" idx="2"/>
          </p:cNvCxnSpPr>
          <p:nvPr/>
        </p:nvCxnSpPr>
        <p:spPr>
          <a:xfrm rot="16200000" flipH="1">
            <a:off x="4878529" y="2185813"/>
            <a:ext cx="2" cy="5396841"/>
          </a:xfrm>
          <a:prstGeom prst="bentConnector3">
            <a:avLst>
              <a:gd name="adj1" fmla="val 11430100000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コネクタ: カギ線 33">
            <a:extLst>
              <a:ext uri="{FF2B5EF4-FFF2-40B4-BE49-F238E27FC236}">
                <a16:creationId xmlns:a16="http://schemas.microsoft.com/office/drawing/2014/main" id="{C598994B-ECCD-4043-9B0D-AEEF9CC69976}"/>
              </a:ext>
            </a:extLst>
          </p:cNvPr>
          <p:cNvCxnSpPr>
            <a:cxnSpLocks/>
            <a:stCxn id="8" idx="2"/>
            <a:endCxn id="41" idx="2"/>
          </p:cNvCxnSpPr>
          <p:nvPr/>
        </p:nvCxnSpPr>
        <p:spPr>
          <a:xfrm rot="16200000" flipH="1">
            <a:off x="6101189" y="3661575"/>
            <a:ext cx="1486" cy="2446805"/>
          </a:xfrm>
          <a:prstGeom prst="bentConnector3">
            <a:avLst>
              <a:gd name="adj1" fmla="val 35995020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238A756E-D5CB-CA69-B529-7C9554090342}"/>
              </a:ext>
            </a:extLst>
          </p:cNvPr>
          <p:cNvSpPr txBox="1"/>
          <p:nvPr/>
        </p:nvSpPr>
        <p:spPr>
          <a:xfrm>
            <a:off x="2485609" y="511162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内積の値が小さい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36A323D9-0DF4-4EE8-6185-3EBC38CC140D}"/>
              </a:ext>
            </a:extLst>
          </p:cNvPr>
          <p:cNvSpPr txBox="1"/>
          <p:nvPr/>
        </p:nvSpPr>
        <p:spPr>
          <a:xfrm>
            <a:off x="4946615" y="539139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内積の値が大きい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71BA0D17-7564-77B4-5CF7-32B4E1E72EE3}"/>
              </a:ext>
            </a:extLst>
          </p:cNvPr>
          <p:cNvSpPr/>
          <p:nvPr/>
        </p:nvSpPr>
        <p:spPr>
          <a:xfrm>
            <a:off x="7073718" y="4405246"/>
            <a:ext cx="503234" cy="480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9" name="コネクタ: カギ線 48">
            <a:extLst>
              <a:ext uri="{FF2B5EF4-FFF2-40B4-BE49-F238E27FC236}">
                <a16:creationId xmlns:a16="http://schemas.microsoft.com/office/drawing/2014/main" id="{DC41B0D1-A812-DC80-23F1-E5297404AD26}"/>
              </a:ext>
            </a:extLst>
          </p:cNvPr>
          <p:cNvCxnSpPr>
            <a:cxnSpLocks/>
            <a:stCxn id="51" idx="2"/>
            <a:endCxn id="14" idx="2"/>
          </p:cNvCxnSpPr>
          <p:nvPr/>
        </p:nvCxnSpPr>
        <p:spPr>
          <a:xfrm rot="5400000" flipH="1" flipV="1">
            <a:off x="9086645" y="3696994"/>
            <a:ext cx="17518" cy="2359936"/>
          </a:xfrm>
          <a:prstGeom prst="bentConnector3">
            <a:avLst>
              <a:gd name="adj1" fmla="val -2827378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5709647-B394-02D6-8EF0-616B876A0410}"/>
              </a:ext>
            </a:extLst>
          </p:cNvPr>
          <p:cNvSpPr txBox="1"/>
          <p:nvPr/>
        </p:nvSpPr>
        <p:spPr>
          <a:xfrm>
            <a:off x="8210498" y="535525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内積の値が大きい</a:t>
            </a: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714FFAA4-3288-E3BC-02DD-0245A8A1E0AA}"/>
              </a:ext>
            </a:extLst>
          </p:cNvPr>
          <p:cNvSpPr/>
          <p:nvPr/>
        </p:nvSpPr>
        <p:spPr>
          <a:xfrm>
            <a:off x="7663819" y="4405246"/>
            <a:ext cx="503234" cy="480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8804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BAE68A4-BA61-78A2-E69B-EC2CAFC8DD1E}"/>
              </a:ext>
            </a:extLst>
          </p:cNvPr>
          <p:cNvSpPr txBox="1"/>
          <p:nvPr/>
        </p:nvSpPr>
        <p:spPr>
          <a:xfrm>
            <a:off x="364721" y="537540"/>
            <a:ext cx="81297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自然言語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 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モデルでの学習特徴量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E38038D-B825-CB17-7B49-5FE12B687601}"/>
              </a:ext>
            </a:extLst>
          </p:cNvPr>
          <p:cNvSpPr txBox="1"/>
          <p:nvPr/>
        </p:nvSpPr>
        <p:spPr>
          <a:xfrm>
            <a:off x="364721" y="1180578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単語単位でのベクトル（埋め込み表現、分散表現）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80C1EA2-55D5-599D-7ABF-61E503126845}"/>
              </a:ext>
            </a:extLst>
          </p:cNvPr>
          <p:cNvSpPr txBox="1"/>
          <p:nvPr/>
        </p:nvSpPr>
        <p:spPr>
          <a:xfrm>
            <a:off x="7044458" y="282209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ふわふわ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D572FA-3EC3-D29C-1E0D-21B8AD919382}"/>
              </a:ext>
            </a:extLst>
          </p:cNvPr>
          <p:cNvSpPr txBox="1"/>
          <p:nvPr/>
        </p:nvSpPr>
        <p:spPr>
          <a:xfrm>
            <a:off x="4528939" y="282209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洗濯機</a:t>
            </a:r>
          </a:p>
        </p:txBody>
      </p:sp>
      <p:graphicFrame>
        <p:nvGraphicFramePr>
          <p:cNvPr id="6" name="表 5">
            <a:extLst>
              <a:ext uri="{FF2B5EF4-FFF2-40B4-BE49-F238E27FC236}">
                <a16:creationId xmlns:a16="http://schemas.microsoft.com/office/drawing/2014/main" id="{9568415C-C05D-2381-CD4B-11932D5C7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203955"/>
              </p:ext>
            </p:extLst>
          </p:nvPr>
        </p:nvGraphicFramePr>
        <p:xfrm>
          <a:off x="4455028" y="3301098"/>
          <a:ext cx="1255818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03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208234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94EF429-0483-20E1-4DC5-E261A090E850}"/>
              </a:ext>
            </a:extLst>
          </p:cNvPr>
          <p:cNvSpPr txBox="1"/>
          <p:nvPr/>
        </p:nvSpPr>
        <p:spPr>
          <a:xfrm>
            <a:off x="9786200" y="283910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タオル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7C71C83-4EA3-140F-58FE-A184FD09478E}"/>
              </a:ext>
            </a:extLst>
          </p:cNvPr>
          <p:cNvSpPr txBox="1"/>
          <p:nvPr/>
        </p:nvSpPr>
        <p:spPr>
          <a:xfrm>
            <a:off x="1715953" y="282209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メーカー</a:t>
            </a:r>
          </a:p>
        </p:txBody>
      </p:sp>
      <p:graphicFrame>
        <p:nvGraphicFramePr>
          <p:cNvPr id="9" name="表 8">
            <a:extLst>
              <a:ext uri="{FF2B5EF4-FFF2-40B4-BE49-F238E27FC236}">
                <a16:creationId xmlns:a16="http://schemas.microsoft.com/office/drawing/2014/main" id="{8344731B-04C8-448B-25C1-0B54EB871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910703"/>
              </p:ext>
            </p:extLst>
          </p:nvPr>
        </p:nvGraphicFramePr>
        <p:xfrm>
          <a:off x="1756608" y="3301096"/>
          <a:ext cx="12496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199923"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10" name="表 9">
            <a:extLst>
              <a:ext uri="{FF2B5EF4-FFF2-40B4-BE49-F238E27FC236}">
                <a16:creationId xmlns:a16="http://schemas.microsoft.com/office/drawing/2014/main" id="{378CAE50-B5C5-9C26-B439-C33EAD3086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975076"/>
              </p:ext>
            </p:extLst>
          </p:nvPr>
        </p:nvGraphicFramePr>
        <p:xfrm>
          <a:off x="9771060" y="3292628"/>
          <a:ext cx="12496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11" name="表 10">
            <a:extLst>
              <a:ext uri="{FF2B5EF4-FFF2-40B4-BE49-F238E27FC236}">
                <a16:creationId xmlns:a16="http://schemas.microsoft.com/office/drawing/2014/main" id="{6ED8A790-2EAF-1A67-033C-B4A920FACD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293372"/>
              </p:ext>
            </p:extLst>
          </p:nvPr>
        </p:nvGraphicFramePr>
        <p:xfrm>
          <a:off x="7118028" y="3292630"/>
          <a:ext cx="1255818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03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199921"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355244C-B99C-D0AD-EA8B-4B1C7EA9556A}"/>
              </a:ext>
            </a:extLst>
          </p:cNvPr>
          <p:cNvSpPr txBox="1"/>
          <p:nvPr/>
        </p:nvSpPr>
        <p:spPr>
          <a:xfrm>
            <a:off x="553154" y="2172579"/>
            <a:ext cx="8154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“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このメーカーの洗濯機は、タオルがふわふわに仕上がる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”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A13DF8F-FF1C-D2B1-50D6-28683A029257}"/>
              </a:ext>
            </a:extLst>
          </p:cNvPr>
          <p:cNvSpPr txBox="1"/>
          <p:nvPr/>
        </p:nvSpPr>
        <p:spPr>
          <a:xfrm>
            <a:off x="8598539" y="285240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洗面所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CD99A45-E297-F397-BAD2-E5BBEC149EDB}"/>
              </a:ext>
            </a:extLst>
          </p:cNvPr>
          <p:cNvSpPr txBox="1"/>
          <p:nvPr/>
        </p:nvSpPr>
        <p:spPr>
          <a:xfrm>
            <a:off x="3356205" y="285240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洗剤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F88A8DA-7475-E533-498B-6DE3CEBD51B1}"/>
              </a:ext>
            </a:extLst>
          </p:cNvPr>
          <p:cNvSpPr txBox="1"/>
          <p:nvPr/>
        </p:nvSpPr>
        <p:spPr>
          <a:xfrm>
            <a:off x="6200443" y="282209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水</a:t>
            </a:r>
          </a:p>
        </p:txBody>
      </p:sp>
      <p:graphicFrame>
        <p:nvGraphicFramePr>
          <p:cNvPr id="23" name="表 22">
            <a:extLst>
              <a:ext uri="{FF2B5EF4-FFF2-40B4-BE49-F238E27FC236}">
                <a16:creationId xmlns:a16="http://schemas.microsoft.com/office/drawing/2014/main" id="{FBD738C6-2C28-B8F5-4F74-F33804029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937190"/>
              </p:ext>
            </p:extLst>
          </p:nvPr>
        </p:nvGraphicFramePr>
        <p:xfrm>
          <a:off x="3102749" y="3301096"/>
          <a:ext cx="1255818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03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208234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26" name="表 25">
            <a:extLst>
              <a:ext uri="{FF2B5EF4-FFF2-40B4-BE49-F238E27FC236}">
                <a16:creationId xmlns:a16="http://schemas.microsoft.com/office/drawing/2014/main" id="{F0ED5589-8878-1BE2-B2C8-126277006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863435"/>
              </p:ext>
            </p:extLst>
          </p:nvPr>
        </p:nvGraphicFramePr>
        <p:xfrm>
          <a:off x="8437494" y="3292628"/>
          <a:ext cx="1255818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03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208234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27" name="表 26">
            <a:extLst>
              <a:ext uri="{FF2B5EF4-FFF2-40B4-BE49-F238E27FC236}">
                <a16:creationId xmlns:a16="http://schemas.microsoft.com/office/drawing/2014/main" id="{4E6B2F9C-3C04-F160-C5E3-1C884CF243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487560"/>
              </p:ext>
            </p:extLst>
          </p:nvPr>
        </p:nvGraphicFramePr>
        <p:xfrm>
          <a:off x="5770970" y="3301096"/>
          <a:ext cx="1255818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03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208234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28" name="表 27">
            <a:extLst>
              <a:ext uri="{FF2B5EF4-FFF2-40B4-BE49-F238E27FC236}">
                <a16:creationId xmlns:a16="http://schemas.microsoft.com/office/drawing/2014/main" id="{2C354B38-F445-372F-EEC3-6830443AD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872355"/>
              </p:ext>
            </p:extLst>
          </p:nvPr>
        </p:nvGraphicFramePr>
        <p:xfrm>
          <a:off x="1715953" y="3902183"/>
          <a:ext cx="9264129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23447">
                  <a:extLst>
                    <a:ext uri="{9D8B030D-6E8A-4147-A177-3AD203B41FA5}">
                      <a16:colId xmlns:a16="http://schemas.microsoft.com/office/drawing/2014/main" val="2767220145"/>
                    </a:ext>
                  </a:extLst>
                </a:gridCol>
                <a:gridCol w="1323447">
                  <a:extLst>
                    <a:ext uri="{9D8B030D-6E8A-4147-A177-3AD203B41FA5}">
                      <a16:colId xmlns:a16="http://schemas.microsoft.com/office/drawing/2014/main" val="1287072131"/>
                    </a:ext>
                  </a:extLst>
                </a:gridCol>
                <a:gridCol w="1323447">
                  <a:extLst>
                    <a:ext uri="{9D8B030D-6E8A-4147-A177-3AD203B41FA5}">
                      <a16:colId xmlns:a16="http://schemas.microsoft.com/office/drawing/2014/main" val="5917360"/>
                    </a:ext>
                  </a:extLst>
                </a:gridCol>
                <a:gridCol w="1323447">
                  <a:extLst>
                    <a:ext uri="{9D8B030D-6E8A-4147-A177-3AD203B41FA5}">
                      <a16:colId xmlns:a16="http://schemas.microsoft.com/office/drawing/2014/main" val="4278967768"/>
                    </a:ext>
                  </a:extLst>
                </a:gridCol>
                <a:gridCol w="1323447">
                  <a:extLst>
                    <a:ext uri="{9D8B030D-6E8A-4147-A177-3AD203B41FA5}">
                      <a16:colId xmlns:a16="http://schemas.microsoft.com/office/drawing/2014/main" val="2516741721"/>
                    </a:ext>
                  </a:extLst>
                </a:gridCol>
                <a:gridCol w="1323447">
                  <a:extLst>
                    <a:ext uri="{9D8B030D-6E8A-4147-A177-3AD203B41FA5}">
                      <a16:colId xmlns:a16="http://schemas.microsoft.com/office/drawing/2014/main" val="143815119"/>
                    </a:ext>
                  </a:extLst>
                </a:gridCol>
                <a:gridCol w="1323447">
                  <a:extLst>
                    <a:ext uri="{9D8B030D-6E8A-4147-A177-3AD203B41FA5}">
                      <a16:colId xmlns:a16="http://schemas.microsoft.com/office/drawing/2014/main" val="7570930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723771"/>
                  </a:ext>
                </a:extLst>
              </a:tr>
            </a:tbl>
          </a:graphicData>
        </a:graphic>
      </p:graphicFrame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F3ACBDD9-B17D-0B46-E7B7-C07DAD68328B}"/>
              </a:ext>
            </a:extLst>
          </p:cNvPr>
          <p:cNvSpPr txBox="1"/>
          <p:nvPr/>
        </p:nvSpPr>
        <p:spPr>
          <a:xfrm>
            <a:off x="72431" y="326003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分散表現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746B338-E448-233F-7DFA-40E682EA14A1}"/>
              </a:ext>
            </a:extLst>
          </p:cNvPr>
          <p:cNvSpPr txBox="1"/>
          <p:nvPr/>
        </p:nvSpPr>
        <p:spPr>
          <a:xfrm>
            <a:off x="481726" y="3902183"/>
            <a:ext cx="881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BoW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2B412BD1-9AA0-64FE-B44E-D84D0E3CADE2}"/>
              </a:ext>
            </a:extLst>
          </p:cNvPr>
          <p:cNvSpPr txBox="1"/>
          <p:nvPr/>
        </p:nvSpPr>
        <p:spPr>
          <a:xfrm>
            <a:off x="1219752" y="5183984"/>
            <a:ext cx="99613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BoW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より分散表現のほうがはるかに多くの情報量を学習している！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なので、より精度の高い分類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etc.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ができそう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2" name="矢印: 下 31">
            <a:extLst>
              <a:ext uri="{FF2B5EF4-FFF2-40B4-BE49-F238E27FC236}">
                <a16:creationId xmlns:a16="http://schemas.microsoft.com/office/drawing/2014/main" id="{C7F68EC0-27CB-5FA2-CB99-412AAEDC92B2}"/>
              </a:ext>
            </a:extLst>
          </p:cNvPr>
          <p:cNvSpPr/>
          <p:nvPr/>
        </p:nvSpPr>
        <p:spPr>
          <a:xfrm>
            <a:off x="5295900" y="4686300"/>
            <a:ext cx="1581150" cy="37084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3761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1C992B3-734D-CE82-F529-A0ABF1FBE9AA}"/>
              </a:ext>
            </a:extLst>
          </p:cNvPr>
          <p:cNvSpPr txBox="1"/>
          <p:nvPr/>
        </p:nvSpPr>
        <p:spPr>
          <a:xfrm>
            <a:off x="623455" y="482138"/>
            <a:ext cx="10854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自己教師あり学習で膨大な単語意味ベクトルが推論される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62935F0-A992-B8BE-6692-1BB5465D7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626" y="3831281"/>
            <a:ext cx="2294059" cy="1104936"/>
          </a:xfrm>
          <a:prstGeom prst="rect">
            <a:avLst/>
          </a:prstGeom>
        </p:spPr>
      </p:pic>
      <p:sp>
        <p:nvSpPr>
          <p:cNvPr id="5" name="フローチャート: 手作業 4">
            <a:extLst>
              <a:ext uri="{FF2B5EF4-FFF2-40B4-BE49-F238E27FC236}">
                <a16:creationId xmlns:a16="http://schemas.microsoft.com/office/drawing/2014/main" id="{FFC68881-F611-4747-E177-B878157585FF}"/>
              </a:ext>
            </a:extLst>
          </p:cNvPr>
          <p:cNvSpPr/>
          <p:nvPr/>
        </p:nvSpPr>
        <p:spPr>
          <a:xfrm rot="16200000">
            <a:off x="2448143" y="3271705"/>
            <a:ext cx="2867025" cy="2224089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66E61429-2ABC-2DD0-2C1D-0FAA8EDFF597}"/>
              </a:ext>
            </a:extLst>
          </p:cNvPr>
          <p:cNvSpPr/>
          <p:nvPr/>
        </p:nvSpPr>
        <p:spPr>
          <a:xfrm>
            <a:off x="2734626" y="3536025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7B617DED-01B2-0C7A-ACBF-0677BB1EF80F}"/>
              </a:ext>
            </a:extLst>
          </p:cNvPr>
          <p:cNvSpPr/>
          <p:nvPr/>
        </p:nvSpPr>
        <p:spPr>
          <a:xfrm>
            <a:off x="4530251" y="3488381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7ADDB778-50CC-82FA-85BE-D2A5342C90C3}"/>
              </a:ext>
            </a:extLst>
          </p:cNvPr>
          <p:cNvSpPr/>
          <p:nvPr/>
        </p:nvSpPr>
        <p:spPr>
          <a:xfrm>
            <a:off x="3626090" y="3536025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矢印: 右 15">
            <a:extLst>
              <a:ext uri="{FF2B5EF4-FFF2-40B4-BE49-F238E27FC236}">
                <a16:creationId xmlns:a16="http://schemas.microsoft.com/office/drawing/2014/main" id="{B72DDA77-712F-276E-1283-8E72AC62AFDF}"/>
              </a:ext>
            </a:extLst>
          </p:cNvPr>
          <p:cNvSpPr/>
          <p:nvPr/>
        </p:nvSpPr>
        <p:spPr>
          <a:xfrm>
            <a:off x="2073333" y="4034315"/>
            <a:ext cx="495300" cy="8274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左中かっこ 22">
            <a:extLst>
              <a:ext uri="{FF2B5EF4-FFF2-40B4-BE49-F238E27FC236}">
                <a16:creationId xmlns:a16="http://schemas.microsoft.com/office/drawing/2014/main" id="{B0D7E617-2D0A-E194-DCB6-5175DECE3D26}"/>
              </a:ext>
            </a:extLst>
          </p:cNvPr>
          <p:cNvSpPr/>
          <p:nvPr/>
        </p:nvSpPr>
        <p:spPr>
          <a:xfrm rot="5400000" flipV="1">
            <a:off x="3594346" y="1638079"/>
            <a:ext cx="429853" cy="21492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8872DBBD-0580-1639-928F-49AEF94B892A}"/>
              </a:ext>
            </a:extLst>
          </p:cNvPr>
          <p:cNvSpPr txBox="1"/>
          <p:nvPr/>
        </p:nvSpPr>
        <p:spPr>
          <a:xfrm>
            <a:off x="2568633" y="1624390"/>
            <a:ext cx="1858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Pre-trained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2BEC0AB-AA9D-7E7A-A9E9-E64A388B0A70}"/>
              </a:ext>
            </a:extLst>
          </p:cNvPr>
          <p:cNvSpPr txBox="1"/>
          <p:nvPr/>
        </p:nvSpPr>
        <p:spPr>
          <a:xfrm>
            <a:off x="2568633" y="2048048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単語の概念・意味を学習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46C10387-7286-2BDC-BD0D-7B429F66C9A7}"/>
              </a:ext>
            </a:extLst>
          </p:cNvPr>
          <p:cNvSpPr txBox="1"/>
          <p:nvPr/>
        </p:nvSpPr>
        <p:spPr>
          <a:xfrm>
            <a:off x="1386170" y="2797050"/>
            <a:ext cx="553998" cy="347787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巨大コーパス（穴埋め）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18AE385-B539-3C1D-B705-704F9812E36B}"/>
              </a:ext>
            </a:extLst>
          </p:cNvPr>
          <p:cNvSpPr txBox="1"/>
          <p:nvPr/>
        </p:nvSpPr>
        <p:spPr>
          <a:xfrm>
            <a:off x="5607396" y="3378189"/>
            <a:ext cx="553998" cy="193899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巨大コーパス</a:t>
            </a:r>
          </a:p>
        </p:txBody>
      </p:sp>
      <p:sp>
        <p:nvSpPr>
          <p:cNvPr id="28" name="矢印: 右 27">
            <a:extLst>
              <a:ext uri="{FF2B5EF4-FFF2-40B4-BE49-F238E27FC236}">
                <a16:creationId xmlns:a16="http://schemas.microsoft.com/office/drawing/2014/main" id="{AB8EF8F7-7C61-525E-8E61-94B50AF2E900}"/>
              </a:ext>
            </a:extLst>
          </p:cNvPr>
          <p:cNvSpPr/>
          <p:nvPr/>
        </p:nvSpPr>
        <p:spPr>
          <a:xfrm flipH="1">
            <a:off x="5115699" y="4034315"/>
            <a:ext cx="495300" cy="8274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A884FC2-DC75-8C30-5FF6-1A59F9815DD1}"/>
              </a:ext>
            </a:extLst>
          </p:cNvPr>
          <p:cNvSpPr txBox="1"/>
          <p:nvPr/>
        </p:nvSpPr>
        <p:spPr>
          <a:xfrm>
            <a:off x="3048693" y="3244334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kumimoji="1"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434120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732A696-BAB2-FFB3-39FF-0D20D49C8E7C}"/>
              </a:ext>
            </a:extLst>
          </p:cNvPr>
          <p:cNvSpPr txBox="1"/>
          <p:nvPr/>
        </p:nvSpPr>
        <p:spPr>
          <a:xfrm>
            <a:off x="573578" y="157510"/>
            <a:ext cx="7283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LLM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だけで何ができるか？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9B6CA45-8E75-925F-E58E-DCC65B87BB29}"/>
              </a:ext>
            </a:extLst>
          </p:cNvPr>
          <p:cNvSpPr txBox="1"/>
          <p:nvPr/>
        </p:nvSpPr>
        <p:spPr>
          <a:xfrm>
            <a:off x="785994" y="678798"/>
            <a:ext cx="9110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穴埋め問題しか学習してないので、穴埋めタスクしか解けない！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04BB44A3-94B9-FDF2-C412-8B2C7D782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94" y="1414284"/>
            <a:ext cx="7344800" cy="160995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B95C5D9A-08BA-791D-B21C-C8DB50E9F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94" y="3024234"/>
            <a:ext cx="7344800" cy="102884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E2D18F09-7FCF-10B4-F3FE-55820CA96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956" y="4083347"/>
            <a:ext cx="9484822" cy="762765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06F6C940-5C8A-C446-26A2-946E7FA0DF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994" y="4923238"/>
            <a:ext cx="7378092" cy="943107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B3F03C76-2AAD-CDD5-FBE7-F3DFC20B9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939" y="5871910"/>
            <a:ext cx="9635905" cy="808608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D4B4267-AE72-023F-53B8-80C0599157A7}"/>
              </a:ext>
            </a:extLst>
          </p:cNvPr>
          <p:cNvSpPr txBox="1"/>
          <p:nvPr/>
        </p:nvSpPr>
        <p:spPr>
          <a:xfrm>
            <a:off x="785994" y="1051809"/>
            <a:ext cx="81540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hlinkClick r:id="rId7"/>
              </a:rPr>
              <a:t>https://qiita.com/kai_notebook/items/58048b027ae48cb700cb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0273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06158-8B07-C981-2DF7-1C2923EDC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925079C-A9EF-4263-0967-3B4EB45E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045" y="4323116"/>
            <a:ext cx="2294059" cy="1104936"/>
          </a:xfrm>
          <a:prstGeom prst="rect">
            <a:avLst/>
          </a:prstGeom>
        </p:spPr>
      </p:pic>
      <p:sp>
        <p:nvSpPr>
          <p:cNvPr id="5" name="フローチャート: 手作業 4">
            <a:extLst>
              <a:ext uri="{FF2B5EF4-FFF2-40B4-BE49-F238E27FC236}">
                <a16:creationId xmlns:a16="http://schemas.microsoft.com/office/drawing/2014/main" id="{DAEE14FA-C178-871C-E776-059E07B3342B}"/>
              </a:ext>
            </a:extLst>
          </p:cNvPr>
          <p:cNvSpPr/>
          <p:nvPr/>
        </p:nvSpPr>
        <p:spPr>
          <a:xfrm rot="16200000">
            <a:off x="1741562" y="3763540"/>
            <a:ext cx="2867025" cy="2224089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E7E1CF0D-0A87-6266-5927-E45C4ED111E4}"/>
              </a:ext>
            </a:extLst>
          </p:cNvPr>
          <p:cNvSpPr/>
          <p:nvPr/>
        </p:nvSpPr>
        <p:spPr>
          <a:xfrm>
            <a:off x="2028045" y="4027860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F967212C-DFDF-6ED2-223F-ACF0CD80C7BB}"/>
              </a:ext>
            </a:extLst>
          </p:cNvPr>
          <p:cNvSpPr/>
          <p:nvPr/>
        </p:nvSpPr>
        <p:spPr>
          <a:xfrm>
            <a:off x="3823670" y="3980216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29C6674E-B67E-B2E3-EED8-A4CBE3D29FD8}"/>
              </a:ext>
            </a:extLst>
          </p:cNvPr>
          <p:cNvSpPr/>
          <p:nvPr/>
        </p:nvSpPr>
        <p:spPr>
          <a:xfrm>
            <a:off x="2919509" y="4027860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左中かっこ 22">
            <a:extLst>
              <a:ext uri="{FF2B5EF4-FFF2-40B4-BE49-F238E27FC236}">
                <a16:creationId xmlns:a16="http://schemas.microsoft.com/office/drawing/2014/main" id="{9CB6E244-B859-A094-4FFC-D5BAC13C3778}"/>
              </a:ext>
            </a:extLst>
          </p:cNvPr>
          <p:cNvSpPr/>
          <p:nvPr/>
        </p:nvSpPr>
        <p:spPr>
          <a:xfrm rot="5400000" flipV="1">
            <a:off x="2887765" y="2129914"/>
            <a:ext cx="429853" cy="21492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DE22F71-1C83-EC05-D6F8-D8EC9F132D96}"/>
              </a:ext>
            </a:extLst>
          </p:cNvPr>
          <p:cNvSpPr txBox="1"/>
          <p:nvPr/>
        </p:nvSpPr>
        <p:spPr>
          <a:xfrm>
            <a:off x="1862052" y="2116225"/>
            <a:ext cx="1858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Pre-trained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CB88231-B790-BABD-D05A-A4C0C4EF3C7E}"/>
              </a:ext>
            </a:extLst>
          </p:cNvPr>
          <p:cNvSpPr txBox="1"/>
          <p:nvPr/>
        </p:nvSpPr>
        <p:spPr>
          <a:xfrm>
            <a:off x="1862052" y="2539883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単語の概念・意味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学習タスク</a:t>
            </a:r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FFF91FE0-83E4-C328-435D-57C123F33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178" y="3999571"/>
            <a:ext cx="2110937" cy="1852933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15082F6-E6F0-3F59-E193-B1EBA58A8888}"/>
              </a:ext>
            </a:extLst>
          </p:cNvPr>
          <p:cNvSpPr txBox="1"/>
          <p:nvPr/>
        </p:nvSpPr>
        <p:spPr>
          <a:xfrm>
            <a:off x="6919566" y="343275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分類タスク</a:t>
            </a:r>
          </a:p>
        </p:txBody>
      </p:sp>
      <p:sp>
        <p:nvSpPr>
          <p:cNvPr id="9" name="矢印: 左 8">
            <a:extLst>
              <a:ext uri="{FF2B5EF4-FFF2-40B4-BE49-F238E27FC236}">
                <a16:creationId xmlns:a16="http://schemas.microsoft.com/office/drawing/2014/main" id="{E3986546-F5BA-A2DB-0C93-EBD6166D9F37}"/>
              </a:ext>
            </a:extLst>
          </p:cNvPr>
          <p:cNvSpPr/>
          <p:nvPr/>
        </p:nvSpPr>
        <p:spPr>
          <a:xfrm flipH="1" flipV="1">
            <a:off x="1499293" y="4502456"/>
            <a:ext cx="337200" cy="87960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4F91BC5-B6A9-9AFC-ECEB-2A2CD22E30FE}"/>
              </a:ext>
            </a:extLst>
          </p:cNvPr>
          <p:cNvSpPr txBox="1"/>
          <p:nvPr/>
        </p:nvSpPr>
        <p:spPr>
          <a:xfrm>
            <a:off x="8758989" y="440976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シュークリーム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E487874-A3CE-2061-6994-24F1C049B7C3}"/>
              </a:ext>
            </a:extLst>
          </p:cNvPr>
          <p:cNvSpPr txBox="1"/>
          <p:nvPr/>
        </p:nvSpPr>
        <p:spPr>
          <a:xfrm>
            <a:off x="8820544" y="496223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プリン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055ECA7-0099-36C1-F6F8-C5155C06FB46}"/>
              </a:ext>
            </a:extLst>
          </p:cNvPr>
          <p:cNvSpPr txBox="1"/>
          <p:nvPr/>
        </p:nvSpPr>
        <p:spPr>
          <a:xfrm rot="16200000">
            <a:off x="307874" y="4735554"/>
            <a:ext cx="1805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BoW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データ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FD85871-4181-126E-888E-47F398343A86}"/>
              </a:ext>
            </a:extLst>
          </p:cNvPr>
          <p:cNvSpPr txBox="1"/>
          <p:nvPr/>
        </p:nvSpPr>
        <p:spPr>
          <a:xfrm>
            <a:off x="595844" y="859419"/>
            <a:ext cx="115194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事前学習は、概念・意味特徴の学習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分類タスク学習データ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BoW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を入力すると意味の類似性をとらえた学習が進む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つまり、事前学習タスクとは異なるタスクに転用している（タスクフリー）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59B571C-7A2B-5972-3286-C0271473BF0C}"/>
              </a:ext>
            </a:extLst>
          </p:cNvPr>
          <p:cNvSpPr txBox="1"/>
          <p:nvPr/>
        </p:nvSpPr>
        <p:spPr>
          <a:xfrm>
            <a:off x="477057" y="248346"/>
            <a:ext cx="4062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の面白さ</a:t>
            </a:r>
          </a:p>
        </p:txBody>
      </p:sp>
      <p:sp>
        <p:nvSpPr>
          <p:cNvPr id="18" name="矢印: 左右 17">
            <a:extLst>
              <a:ext uri="{FF2B5EF4-FFF2-40B4-BE49-F238E27FC236}">
                <a16:creationId xmlns:a16="http://schemas.microsoft.com/office/drawing/2014/main" id="{69160589-0B20-9076-9DD9-B55D7E873700}"/>
              </a:ext>
            </a:extLst>
          </p:cNvPr>
          <p:cNvSpPr/>
          <p:nvPr/>
        </p:nvSpPr>
        <p:spPr>
          <a:xfrm>
            <a:off x="4841307" y="4638034"/>
            <a:ext cx="1288472" cy="648393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51E8DF2-BE5E-BFD3-9428-91560730F779}"/>
              </a:ext>
            </a:extLst>
          </p:cNvPr>
          <p:cNvSpPr txBox="1"/>
          <p:nvPr/>
        </p:nvSpPr>
        <p:spPr>
          <a:xfrm>
            <a:off x="4655663" y="3894416"/>
            <a:ext cx="1760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異なるタスクを連結！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0C8199A-E867-55EE-92EE-FFA5ACEF30B3}"/>
              </a:ext>
            </a:extLst>
          </p:cNvPr>
          <p:cNvSpPr txBox="1"/>
          <p:nvPr/>
        </p:nvSpPr>
        <p:spPr>
          <a:xfrm>
            <a:off x="3219722" y="6016244"/>
            <a:ext cx="5423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意味を学習済なので、シュー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/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プリンらしさの特徴を的確にとらえる！</a:t>
            </a:r>
          </a:p>
        </p:txBody>
      </p:sp>
    </p:spTree>
    <p:extLst>
      <p:ext uri="{BB962C8B-B14F-4D97-AF65-F5344CB8AC3E}">
        <p14:creationId xmlns:p14="http://schemas.microsoft.com/office/powerpoint/2010/main" val="29454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AC00D889-2355-50D9-9B33-CACE51BFF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840" y="283108"/>
            <a:ext cx="4517130" cy="6338819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491D62-7755-AF99-20D8-2CE6A4E275F4}"/>
              </a:ext>
            </a:extLst>
          </p:cNvPr>
          <p:cNvSpPr txBox="1"/>
          <p:nvPr/>
        </p:nvSpPr>
        <p:spPr>
          <a:xfrm>
            <a:off x="685800" y="590550"/>
            <a:ext cx="8584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参考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&gt;Transformer BERT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のアーキテクチャ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84F6CE7-13DF-39C1-31AF-D060AB0CC228}"/>
              </a:ext>
            </a:extLst>
          </p:cNvPr>
          <p:cNvSpPr txBox="1"/>
          <p:nvPr/>
        </p:nvSpPr>
        <p:spPr>
          <a:xfrm>
            <a:off x="762195" y="1055137"/>
            <a:ext cx="5426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hlinkClick r:id="rId3"/>
              </a:rPr>
              <a:t>https://kamonohashiperry.com/archives/5262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C7F73C-7301-2B55-C4E7-81904FFE9D0E}"/>
              </a:ext>
            </a:extLst>
          </p:cNvPr>
          <p:cNvSpPr txBox="1"/>
          <p:nvPr/>
        </p:nvSpPr>
        <p:spPr>
          <a:xfrm>
            <a:off x="762195" y="1366916"/>
            <a:ext cx="6961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hlinkClick r:id="rId4"/>
              </a:rPr>
              <a:t>https://data-analytics.fun/2020/05/02/understanding-bert/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FC31428-A0FC-9814-EFA7-3CBA51074238}"/>
              </a:ext>
            </a:extLst>
          </p:cNvPr>
          <p:cNvSpPr txBox="1"/>
          <p:nvPr/>
        </p:nvSpPr>
        <p:spPr>
          <a:xfrm>
            <a:off x="748112" y="2086197"/>
            <a:ext cx="6168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BERT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Encoder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のみを使う</a:t>
            </a:r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17EC2DB4-AD57-164E-020F-3554A669EE9B}"/>
              </a:ext>
            </a:extLst>
          </p:cNvPr>
          <p:cNvSpPr/>
          <p:nvPr/>
        </p:nvSpPr>
        <p:spPr>
          <a:xfrm>
            <a:off x="7623164" y="2339807"/>
            <a:ext cx="2254587" cy="4251570"/>
          </a:xfrm>
          <a:prstGeom prst="wedgeRoundRectCallout">
            <a:avLst>
              <a:gd name="adj1" fmla="val -85486"/>
              <a:gd name="adj2" fmla="val -47231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666B0F4-8F4A-378D-20A5-041CFD7D2760}"/>
              </a:ext>
            </a:extLst>
          </p:cNvPr>
          <p:cNvSpPr txBox="1"/>
          <p:nvPr/>
        </p:nvSpPr>
        <p:spPr>
          <a:xfrm>
            <a:off x="775120" y="3134936"/>
            <a:ext cx="551009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Nx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学習部。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Attention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機構と呼ばれる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　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独自の仕組み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(6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回繰り返す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  <a:p>
            <a:pPr algn="l"/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Input Embedding, Positional Embedding:</a:t>
            </a:r>
          </a:p>
          <a:p>
            <a:pPr algn="l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　 単語をそれを取り囲む文脈情報で符号化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　 したベクトル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下図のイメージ）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27E6E562-474E-8303-EFF8-D5EF04120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634" y="4983642"/>
            <a:ext cx="5928202" cy="1874358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BC3E54E-C957-C87D-18B8-EBA6F901193F}"/>
              </a:ext>
            </a:extLst>
          </p:cNvPr>
          <p:cNvSpPr txBox="1"/>
          <p:nvPr/>
        </p:nvSpPr>
        <p:spPr>
          <a:xfrm>
            <a:off x="28853" y="548389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単語埋め込み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CC6EBEA-249E-D6BB-367B-35936F884E2D}"/>
              </a:ext>
            </a:extLst>
          </p:cNvPr>
          <p:cNvSpPr txBox="1"/>
          <p:nvPr/>
        </p:nvSpPr>
        <p:spPr>
          <a:xfrm>
            <a:off x="28853" y="595542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文の埋め込み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EAA6CAA-92E8-40C8-94EF-F15C07AF8F32}"/>
              </a:ext>
            </a:extLst>
          </p:cNvPr>
          <p:cNvSpPr txBox="1"/>
          <p:nvPr/>
        </p:nvSpPr>
        <p:spPr>
          <a:xfrm>
            <a:off x="0" y="640671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位置の埋め込み</a:t>
            </a:r>
          </a:p>
        </p:txBody>
      </p:sp>
    </p:spTree>
    <p:extLst>
      <p:ext uri="{BB962C8B-B14F-4D97-AF65-F5344CB8AC3E}">
        <p14:creationId xmlns:p14="http://schemas.microsoft.com/office/powerpoint/2010/main" val="4187731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D4E80D6-B687-FD10-199C-864AAF300806}"/>
              </a:ext>
            </a:extLst>
          </p:cNvPr>
          <p:cNvSpPr txBox="1"/>
          <p:nvPr/>
        </p:nvSpPr>
        <p:spPr>
          <a:xfrm>
            <a:off x="643812" y="503853"/>
            <a:ext cx="4459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参考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&gt; Attention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機構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7D8EA4A-AA95-C8DE-1A43-311E1042AD2F}"/>
              </a:ext>
            </a:extLst>
          </p:cNvPr>
          <p:cNvSpPr txBox="1"/>
          <p:nvPr/>
        </p:nvSpPr>
        <p:spPr>
          <a:xfrm>
            <a:off x="628669" y="929875"/>
            <a:ext cx="11196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ターゲットの単語がどのような文脈で出現するか、文脈中の単語の重要度を表す重み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(Attention weight)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を学習する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BBCB8716-539A-8997-2480-0437C4C80431}"/>
              </a:ext>
            </a:extLst>
          </p:cNvPr>
          <p:cNvSpPr/>
          <p:nvPr/>
        </p:nvSpPr>
        <p:spPr>
          <a:xfrm>
            <a:off x="970384" y="2509935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Input </a:t>
            </a:r>
            <a:endParaRPr kumimoji="1" lang="ja-JP" altLang="en-US" dirty="0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D94EF918-5108-546D-E0EE-CE9F51EA1925}"/>
              </a:ext>
            </a:extLst>
          </p:cNvPr>
          <p:cNvSpPr/>
          <p:nvPr/>
        </p:nvSpPr>
        <p:spPr>
          <a:xfrm>
            <a:off x="970384" y="4051966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memory 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6F012C3-8F3D-70D3-A566-B1EA422444DE}"/>
              </a:ext>
            </a:extLst>
          </p:cNvPr>
          <p:cNvSpPr/>
          <p:nvPr/>
        </p:nvSpPr>
        <p:spPr>
          <a:xfrm>
            <a:off x="2537926" y="2368509"/>
            <a:ext cx="944739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全結合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1B9D166-E7B9-DD57-B9CF-100A76230485}"/>
              </a:ext>
            </a:extLst>
          </p:cNvPr>
          <p:cNvSpPr/>
          <p:nvPr/>
        </p:nvSpPr>
        <p:spPr>
          <a:xfrm>
            <a:off x="2537926" y="3413162"/>
            <a:ext cx="944739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全結合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048EF83-7A4B-08C2-5F97-2713C684875E}"/>
              </a:ext>
            </a:extLst>
          </p:cNvPr>
          <p:cNvSpPr/>
          <p:nvPr/>
        </p:nvSpPr>
        <p:spPr>
          <a:xfrm>
            <a:off x="2537926" y="4423978"/>
            <a:ext cx="944739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全結合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03C7E765-B6B1-A59E-FDCB-CCC442A14AE7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2136710" y="2784008"/>
            <a:ext cx="401216" cy="5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コネクタ: カギ線 12">
            <a:extLst>
              <a:ext uri="{FF2B5EF4-FFF2-40B4-BE49-F238E27FC236}">
                <a16:creationId xmlns:a16="http://schemas.microsoft.com/office/drawing/2014/main" id="{FD032698-E546-5546-A799-9DE8DCE64967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2136710" y="3828661"/>
            <a:ext cx="401216" cy="5032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コネクタ: カギ線 14">
            <a:extLst>
              <a:ext uri="{FF2B5EF4-FFF2-40B4-BE49-F238E27FC236}">
                <a16:creationId xmlns:a16="http://schemas.microsoft.com/office/drawing/2014/main" id="{D881A659-1BDE-9981-0E38-9721BFC8D158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36710" y="4331884"/>
            <a:ext cx="401216" cy="5075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BFCB3851-4FFE-1E8D-B084-34FA8AD4C459}"/>
              </a:ext>
            </a:extLst>
          </p:cNvPr>
          <p:cNvSpPr/>
          <p:nvPr/>
        </p:nvSpPr>
        <p:spPr>
          <a:xfrm>
            <a:off x="3894385" y="2504089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query </a:t>
            </a:r>
            <a:endParaRPr kumimoji="1" lang="ja-JP" altLang="en-US" dirty="0"/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883E4DE7-4BFA-EC33-1816-EB54F9092F35}"/>
              </a:ext>
            </a:extLst>
          </p:cNvPr>
          <p:cNvSpPr/>
          <p:nvPr/>
        </p:nvSpPr>
        <p:spPr>
          <a:xfrm>
            <a:off x="3896349" y="3542582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key </a:t>
            </a:r>
            <a:endParaRPr kumimoji="1" lang="ja-JP" altLang="en-US" dirty="0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CF01629A-31B7-0503-6664-8C6E27C16870}"/>
              </a:ext>
            </a:extLst>
          </p:cNvPr>
          <p:cNvSpPr/>
          <p:nvPr/>
        </p:nvSpPr>
        <p:spPr>
          <a:xfrm>
            <a:off x="3894385" y="4559558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value </a:t>
            </a:r>
            <a:endParaRPr kumimoji="1" lang="ja-JP" altLang="en-US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9C8F1157-06C3-18D5-41BE-DF2503EAB8F2}"/>
              </a:ext>
            </a:extLst>
          </p:cNvPr>
          <p:cNvCxnSpPr>
            <a:stCxn id="6" idx="3"/>
            <a:endCxn id="17" idx="1"/>
          </p:cNvCxnSpPr>
          <p:nvPr/>
        </p:nvCxnSpPr>
        <p:spPr>
          <a:xfrm flipV="1">
            <a:off x="3482665" y="2784007"/>
            <a:ext cx="4117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82C5A2B7-B122-6721-359A-4FA61E6E1DFF}"/>
              </a:ext>
            </a:extLst>
          </p:cNvPr>
          <p:cNvCxnSpPr>
            <a:stCxn id="7" idx="3"/>
            <a:endCxn id="18" idx="1"/>
          </p:cNvCxnSpPr>
          <p:nvPr/>
        </p:nvCxnSpPr>
        <p:spPr>
          <a:xfrm flipV="1">
            <a:off x="3482665" y="3822500"/>
            <a:ext cx="413684" cy="6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55918182-8625-2F2B-99B4-B7378834967E}"/>
              </a:ext>
            </a:extLst>
          </p:cNvPr>
          <p:cNvCxnSpPr>
            <a:stCxn id="8" idx="3"/>
            <a:endCxn id="19" idx="1"/>
          </p:cNvCxnSpPr>
          <p:nvPr/>
        </p:nvCxnSpPr>
        <p:spPr>
          <a:xfrm flipV="1">
            <a:off x="3482665" y="4839476"/>
            <a:ext cx="4117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4B7749B-6074-2BBE-0FD6-F75DB22E6976}"/>
              </a:ext>
            </a:extLst>
          </p:cNvPr>
          <p:cNvSpPr/>
          <p:nvPr/>
        </p:nvSpPr>
        <p:spPr>
          <a:xfrm>
            <a:off x="5472431" y="2883561"/>
            <a:ext cx="944739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内積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8142757C-DC79-EA13-E3DD-A465EFAE618E}"/>
              </a:ext>
            </a:extLst>
          </p:cNvPr>
          <p:cNvSpPr/>
          <p:nvPr/>
        </p:nvSpPr>
        <p:spPr>
          <a:xfrm>
            <a:off x="9854299" y="4403924"/>
            <a:ext cx="944739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内積</a:t>
            </a:r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45E2FEBF-BCC8-2248-952C-AD071A54ED81}"/>
              </a:ext>
            </a:extLst>
          </p:cNvPr>
          <p:cNvSpPr txBox="1"/>
          <p:nvPr/>
        </p:nvSpPr>
        <p:spPr>
          <a:xfrm>
            <a:off x="5472431" y="1782274"/>
            <a:ext cx="2757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Query</a:t>
            </a:r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の文書内の各単語と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key</a:t>
            </a:r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の文書内の各単語を総当たり戦で内積計算する</a:t>
            </a:r>
            <a:endParaRPr kumimoji="1"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A0A8493-93D6-C806-E7F3-098F4C00DF7D}"/>
              </a:ext>
            </a:extLst>
          </p:cNvPr>
          <p:cNvSpPr txBox="1"/>
          <p:nvPr/>
        </p:nvSpPr>
        <p:spPr>
          <a:xfrm>
            <a:off x="775044" y="3106731"/>
            <a:ext cx="1311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単語数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:m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0274D27-B2B5-7A17-466A-D07F20AA697B}"/>
              </a:ext>
            </a:extLst>
          </p:cNvPr>
          <p:cNvSpPr txBox="1"/>
          <p:nvPr/>
        </p:nvSpPr>
        <p:spPr>
          <a:xfrm>
            <a:off x="775044" y="4619368"/>
            <a:ext cx="1321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単語数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: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ｎ</a:t>
            </a:r>
          </a:p>
        </p:txBody>
      </p:sp>
      <p:sp>
        <p:nvSpPr>
          <p:cNvPr id="31" name="四角形: 角を丸くする 30">
            <a:extLst>
              <a:ext uri="{FF2B5EF4-FFF2-40B4-BE49-F238E27FC236}">
                <a16:creationId xmlns:a16="http://schemas.microsoft.com/office/drawing/2014/main" id="{43AD8A7A-1009-F325-74E0-95498B8B29EE}"/>
              </a:ext>
            </a:extLst>
          </p:cNvPr>
          <p:cNvSpPr/>
          <p:nvPr/>
        </p:nvSpPr>
        <p:spPr>
          <a:xfrm>
            <a:off x="6826926" y="3017571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logit</a:t>
            </a:r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34" name="コネクタ: カギ線 33">
            <a:extLst>
              <a:ext uri="{FF2B5EF4-FFF2-40B4-BE49-F238E27FC236}">
                <a16:creationId xmlns:a16="http://schemas.microsoft.com/office/drawing/2014/main" id="{6E98090B-07CA-5803-4770-E79A3BB9384E}"/>
              </a:ext>
            </a:extLst>
          </p:cNvPr>
          <p:cNvCxnSpPr>
            <a:stCxn id="17" idx="3"/>
            <a:endCxn id="26" idx="1"/>
          </p:cNvCxnSpPr>
          <p:nvPr/>
        </p:nvCxnSpPr>
        <p:spPr>
          <a:xfrm>
            <a:off x="5060711" y="2784007"/>
            <a:ext cx="411720" cy="5150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コネクタ: カギ線 35">
            <a:extLst>
              <a:ext uri="{FF2B5EF4-FFF2-40B4-BE49-F238E27FC236}">
                <a16:creationId xmlns:a16="http://schemas.microsoft.com/office/drawing/2014/main" id="{3C8F1E18-1EB9-0D49-0302-DFAF0C8C98E0}"/>
              </a:ext>
            </a:extLst>
          </p:cNvPr>
          <p:cNvCxnSpPr>
            <a:stCxn id="18" idx="3"/>
            <a:endCxn id="26" idx="1"/>
          </p:cNvCxnSpPr>
          <p:nvPr/>
        </p:nvCxnSpPr>
        <p:spPr>
          <a:xfrm flipV="1">
            <a:off x="5062675" y="3299060"/>
            <a:ext cx="409756" cy="5234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7403EA05-DE8E-20A0-D2DF-57B26391195C}"/>
              </a:ext>
            </a:extLst>
          </p:cNvPr>
          <p:cNvCxnSpPr>
            <a:stCxn id="26" idx="3"/>
            <a:endCxn id="31" idx="1"/>
          </p:cNvCxnSpPr>
          <p:nvPr/>
        </p:nvCxnSpPr>
        <p:spPr>
          <a:xfrm flipV="1">
            <a:off x="6417170" y="3297489"/>
            <a:ext cx="409756" cy="1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吹き出し: 角を丸めた四角形 38">
            <a:extLst>
              <a:ext uri="{FF2B5EF4-FFF2-40B4-BE49-F238E27FC236}">
                <a16:creationId xmlns:a16="http://schemas.microsoft.com/office/drawing/2014/main" id="{90F102B0-03DC-0D0C-A603-BDE363B03248}"/>
              </a:ext>
            </a:extLst>
          </p:cNvPr>
          <p:cNvSpPr/>
          <p:nvPr/>
        </p:nvSpPr>
        <p:spPr>
          <a:xfrm>
            <a:off x="5402424" y="1716833"/>
            <a:ext cx="2590828" cy="908322"/>
          </a:xfrm>
          <a:prstGeom prst="wedgeRoundRectCallout">
            <a:avLst>
              <a:gd name="adj1" fmla="val -21913"/>
              <a:gd name="adj2" fmla="val 72772"/>
              <a:gd name="adj3" fmla="val 166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745CFCA0-0849-9AAC-01F4-73B3F4F464F6}"/>
              </a:ext>
            </a:extLst>
          </p:cNvPr>
          <p:cNvSpPr/>
          <p:nvPr/>
        </p:nvSpPr>
        <p:spPr>
          <a:xfrm>
            <a:off x="8304273" y="2881990"/>
            <a:ext cx="1045000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/>
              <a:t>softmax</a:t>
            </a:r>
            <a:endParaRPr kumimoji="1" lang="ja-JP" altLang="en-US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3740758-8EE2-752C-8DD0-D538D961F143}"/>
              </a:ext>
            </a:extLst>
          </p:cNvPr>
          <p:cNvSpPr txBox="1"/>
          <p:nvPr/>
        </p:nvSpPr>
        <p:spPr>
          <a:xfrm>
            <a:off x="6407092" y="3591667"/>
            <a:ext cx="18229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m×n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個の内積</a:t>
            </a: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CB5B5DF2-6D77-858C-319C-B0A1DE9EFAC7}"/>
              </a:ext>
            </a:extLst>
          </p:cNvPr>
          <p:cNvCxnSpPr>
            <a:cxnSpLocks/>
            <a:stCxn id="31" idx="3"/>
            <a:endCxn id="41" idx="1"/>
          </p:cNvCxnSpPr>
          <p:nvPr/>
        </p:nvCxnSpPr>
        <p:spPr>
          <a:xfrm>
            <a:off x="7993252" y="3297489"/>
            <a:ext cx="3110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1DEC8295-1B15-0B00-3B28-7315EC6A833A}"/>
              </a:ext>
            </a:extLst>
          </p:cNvPr>
          <p:cNvCxnSpPr>
            <a:cxnSpLocks/>
            <a:stCxn id="41" idx="3"/>
            <a:endCxn id="48" idx="1"/>
          </p:cNvCxnSpPr>
          <p:nvPr/>
        </p:nvCxnSpPr>
        <p:spPr>
          <a:xfrm flipV="1">
            <a:off x="9349273" y="3289925"/>
            <a:ext cx="258940" cy="7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四角形: 角を丸くする 47">
            <a:extLst>
              <a:ext uri="{FF2B5EF4-FFF2-40B4-BE49-F238E27FC236}">
                <a16:creationId xmlns:a16="http://schemas.microsoft.com/office/drawing/2014/main" id="{5A2FA5B5-7DD2-1356-B3FA-00668084E077}"/>
              </a:ext>
            </a:extLst>
          </p:cNvPr>
          <p:cNvSpPr/>
          <p:nvPr/>
        </p:nvSpPr>
        <p:spPr>
          <a:xfrm>
            <a:off x="9608213" y="3010007"/>
            <a:ext cx="1411240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/>
              <a:t>Attention weight</a:t>
            </a:r>
            <a:endParaRPr kumimoji="1" lang="ja-JP" altLang="en-US" b="1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C99D1F5B-FAA4-7611-5BEF-C88F2CD244E7}"/>
              </a:ext>
            </a:extLst>
          </p:cNvPr>
          <p:cNvSpPr txBox="1"/>
          <p:nvPr/>
        </p:nvSpPr>
        <p:spPr>
          <a:xfrm>
            <a:off x="9423519" y="3591667"/>
            <a:ext cx="2848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m×n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個の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離散確率分布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280098C7-8AE1-9C6D-6297-011561BB1CDB}"/>
              </a:ext>
            </a:extLst>
          </p:cNvPr>
          <p:cNvSpPr/>
          <p:nvPr/>
        </p:nvSpPr>
        <p:spPr>
          <a:xfrm>
            <a:off x="11066176" y="4394592"/>
            <a:ext cx="944739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全結合</a:t>
            </a:r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87273073-EEB1-1C2D-3977-8F35205C83C2}"/>
              </a:ext>
            </a:extLst>
          </p:cNvPr>
          <p:cNvCxnSpPr>
            <a:stCxn id="19" idx="3"/>
            <a:endCxn id="27" idx="1"/>
          </p:cNvCxnSpPr>
          <p:nvPr/>
        </p:nvCxnSpPr>
        <p:spPr>
          <a:xfrm flipV="1">
            <a:off x="5060711" y="4819423"/>
            <a:ext cx="4793588" cy="20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654A74D3-0276-E289-E8AD-35F2DC0A35F1}"/>
              </a:ext>
            </a:extLst>
          </p:cNvPr>
          <p:cNvCxnSpPr>
            <a:stCxn id="48" idx="2"/>
            <a:endCxn id="27" idx="0"/>
          </p:cNvCxnSpPr>
          <p:nvPr/>
        </p:nvCxnSpPr>
        <p:spPr>
          <a:xfrm>
            <a:off x="10313833" y="3569843"/>
            <a:ext cx="12836" cy="834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1EE07422-609F-3D54-F9F1-3A5B9E80C545}"/>
              </a:ext>
            </a:extLst>
          </p:cNvPr>
          <p:cNvSpPr txBox="1"/>
          <p:nvPr/>
        </p:nvSpPr>
        <p:spPr>
          <a:xfrm>
            <a:off x="47090" y="260333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文書１</a:t>
            </a: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3816BFB8-5E8F-5D8C-81DC-9D38B0C778C1}"/>
              </a:ext>
            </a:extLst>
          </p:cNvPr>
          <p:cNvSpPr txBox="1"/>
          <p:nvPr/>
        </p:nvSpPr>
        <p:spPr>
          <a:xfrm>
            <a:off x="47090" y="418294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文書２</a:t>
            </a: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043D7E1A-7C63-1955-F34E-F6AED546C3FB}"/>
              </a:ext>
            </a:extLst>
          </p:cNvPr>
          <p:cNvSpPr txBox="1"/>
          <p:nvPr/>
        </p:nvSpPr>
        <p:spPr>
          <a:xfrm>
            <a:off x="6227037" y="4499828"/>
            <a:ext cx="3368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文書２の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embedding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のまま</a:t>
            </a:r>
          </a:p>
        </p:txBody>
      </p: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0888C2FB-639E-5C49-4B74-BD4BF23EBE27}"/>
              </a:ext>
            </a:extLst>
          </p:cNvPr>
          <p:cNvCxnSpPr>
            <a:stCxn id="27" idx="3"/>
            <a:endCxn id="51" idx="1"/>
          </p:cNvCxnSpPr>
          <p:nvPr/>
        </p:nvCxnSpPr>
        <p:spPr>
          <a:xfrm flipV="1">
            <a:off x="10799038" y="4810091"/>
            <a:ext cx="267138" cy="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四角形: 角を丸くする 61">
            <a:extLst>
              <a:ext uri="{FF2B5EF4-FFF2-40B4-BE49-F238E27FC236}">
                <a16:creationId xmlns:a16="http://schemas.microsoft.com/office/drawing/2014/main" id="{D732F7A9-CA3A-C36F-E2F8-5FDBA84336FE}"/>
              </a:ext>
            </a:extLst>
          </p:cNvPr>
          <p:cNvSpPr/>
          <p:nvPr/>
        </p:nvSpPr>
        <p:spPr>
          <a:xfrm>
            <a:off x="10955382" y="5536109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output</a:t>
            </a:r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89E36DDA-9754-60AD-1B80-541DB6A00685}"/>
              </a:ext>
            </a:extLst>
          </p:cNvPr>
          <p:cNvCxnSpPr>
            <a:stCxn id="51" idx="2"/>
            <a:endCxn id="62" idx="0"/>
          </p:cNvCxnSpPr>
          <p:nvPr/>
        </p:nvCxnSpPr>
        <p:spPr>
          <a:xfrm flipH="1">
            <a:off x="11538545" y="5225589"/>
            <a:ext cx="1" cy="310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2ADC1ADA-2117-69B4-5655-7A5F0B53D16A}"/>
              </a:ext>
            </a:extLst>
          </p:cNvPr>
          <p:cNvSpPr txBox="1"/>
          <p:nvPr/>
        </p:nvSpPr>
        <p:spPr>
          <a:xfrm>
            <a:off x="8806937" y="1773981"/>
            <a:ext cx="3039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m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中の各単語について</a:t>
            </a:r>
            <a:r>
              <a:rPr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n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次元ベクトルとなる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（</a:t>
            </a:r>
            <a:r>
              <a:rPr kumimoji="1" lang="ja-JP" altLang="en-US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このベクトル要素が学習対象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）</a:t>
            </a:r>
          </a:p>
        </p:txBody>
      </p:sp>
      <p:sp>
        <p:nvSpPr>
          <p:cNvPr id="67" name="吹き出し: 角を丸めた四角形 66">
            <a:extLst>
              <a:ext uri="{FF2B5EF4-FFF2-40B4-BE49-F238E27FC236}">
                <a16:creationId xmlns:a16="http://schemas.microsoft.com/office/drawing/2014/main" id="{B001731D-C109-D781-C4E5-FFEB575D7849}"/>
              </a:ext>
            </a:extLst>
          </p:cNvPr>
          <p:cNvSpPr/>
          <p:nvPr/>
        </p:nvSpPr>
        <p:spPr>
          <a:xfrm>
            <a:off x="8806937" y="1718352"/>
            <a:ext cx="2935666" cy="908322"/>
          </a:xfrm>
          <a:prstGeom prst="wedgeRoundRectCallout">
            <a:avLst>
              <a:gd name="adj1" fmla="val 17668"/>
              <a:gd name="adj2" fmla="val 84071"/>
              <a:gd name="adj3" fmla="val 166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4148DAED-0CBD-E17C-1F29-EAA6FF16E91F}"/>
              </a:ext>
            </a:extLst>
          </p:cNvPr>
          <p:cNvSpPr txBox="1"/>
          <p:nvPr/>
        </p:nvSpPr>
        <p:spPr>
          <a:xfrm>
            <a:off x="6298165" y="5357281"/>
            <a:ext cx="3739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m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中の各単語について</a:t>
            </a:r>
            <a:r>
              <a:rPr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n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次元ベクトルとなる</a:t>
            </a:r>
            <a:endParaRPr lang="en-US" altLang="ja-JP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→ 文書２も</a:t>
            </a:r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n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次元なので</a:t>
            </a:r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m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の各単語毎に内積を計算することになる</a:t>
            </a:r>
          </a:p>
        </p:txBody>
      </p:sp>
      <p:sp>
        <p:nvSpPr>
          <p:cNvPr id="69" name="吹き出し: 角を丸めた四角形 68">
            <a:extLst>
              <a:ext uri="{FF2B5EF4-FFF2-40B4-BE49-F238E27FC236}">
                <a16:creationId xmlns:a16="http://schemas.microsoft.com/office/drawing/2014/main" id="{305560EB-AC14-D995-4798-85E20B8605C8}"/>
              </a:ext>
            </a:extLst>
          </p:cNvPr>
          <p:cNvSpPr/>
          <p:nvPr/>
        </p:nvSpPr>
        <p:spPr>
          <a:xfrm>
            <a:off x="6227038" y="5355540"/>
            <a:ext cx="3810844" cy="1288841"/>
          </a:xfrm>
          <a:prstGeom prst="wedgeRoundRectCallout">
            <a:avLst>
              <a:gd name="adj1" fmla="val 43862"/>
              <a:gd name="adj2" fmla="val -63314"/>
              <a:gd name="adj3" fmla="val 166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C1DA1141-657A-C8C9-0379-561F6B108BF7}"/>
              </a:ext>
            </a:extLst>
          </p:cNvPr>
          <p:cNvSpPr txBox="1"/>
          <p:nvPr/>
        </p:nvSpPr>
        <p:spPr>
          <a:xfrm>
            <a:off x="107179" y="6265790"/>
            <a:ext cx="520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出典：我妻幸長「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BERT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実践入門」翔泳社 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p.155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9712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E89B64B-E318-F601-896A-5C859E7B8445}"/>
              </a:ext>
            </a:extLst>
          </p:cNvPr>
          <p:cNvSpPr txBox="1"/>
          <p:nvPr/>
        </p:nvSpPr>
        <p:spPr>
          <a:xfrm>
            <a:off x="690465" y="457200"/>
            <a:ext cx="58609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参考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&gt; 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Multi-head attention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0914B6CF-B1A4-F284-D1D8-9BA353C36C17}"/>
              </a:ext>
            </a:extLst>
          </p:cNvPr>
          <p:cNvSpPr/>
          <p:nvPr/>
        </p:nvSpPr>
        <p:spPr>
          <a:xfrm>
            <a:off x="1726164" y="2705878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Input </a:t>
            </a:r>
            <a:endParaRPr kumimoji="1" lang="ja-JP" altLang="en-US" dirty="0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DDC74614-BBD9-66AC-9AF6-5FC0AA67BE9F}"/>
              </a:ext>
            </a:extLst>
          </p:cNvPr>
          <p:cNvSpPr/>
          <p:nvPr/>
        </p:nvSpPr>
        <p:spPr>
          <a:xfrm>
            <a:off x="1726164" y="4247909"/>
            <a:ext cx="1166326" cy="559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memory 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8B766BD-8C89-ACF2-4000-0BEC03C52864}"/>
              </a:ext>
            </a:extLst>
          </p:cNvPr>
          <p:cNvSpPr txBox="1"/>
          <p:nvPr/>
        </p:nvSpPr>
        <p:spPr>
          <a:xfrm>
            <a:off x="1530824" y="3302674"/>
            <a:ext cx="1311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単語数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:m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2AA89F-F59D-65AD-29D3-038FD4124519}"/>
              </a:ext>
            </a:extLst>
          </p:cNvPr>
          <p:cNvSpPr txBox="1"/>
          <p:nvPr/>
        </p:nvSpPr>
        <p:spPr>
          <a:xfrm>
            <a:off x="1530824" y="4815311"/>
            <a:ext cx="1321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単語数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: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ｎ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4FDBE97-54C7-3041-0591-D6D9FDE96C5D}"/>
              </a:ext>
            </a:extLst>
          </p:cNvPr>
          <p:cNvSpPr txBox="1"/>
          <p:nvPr/>
        </p:nvSpPr>
        <p:spPr>
          <a:xfrm>
            <a:off x="802870" y="279927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文書１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317E3D9-EFF0-D403-C918-D075A7BAEAFA}"/>
              </a:ext>
            </a:extLst>
          </p:cNvPr>
          <p:cNvSpPr txBox="1"/>
          <p:nvPr/>
        </p:nvSpPr>
        <p:spPr>
          <a:xfrm>
            <a:off x="802870" y="437888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文書２</a:t>
            </a:r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F376055F-7797-476C-6AEB-80FB84082831}"/>
              </a:ext>
            </a:extLst>
          </p:cNvPr>
          <p:cNvSpPr/>
          <p:nvPr/>
        </p:nvSpPr>
        <p:spPr>
          <a:xfrm>
            <a:off x="3704253" y="1679510"/>
            <a:ext cx="1912776" cy="79310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Attention</a:t>
            </a:r>
            <a:r>
              <a:rPr kumimoji="1" lang="ja-JP" altLang="en-US" dirty="0"/>
              <a:t>機構</a:t>
            </a:r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330AD514-7FC5-25D4-B6C5-7192A9FA429A}"/>
              </a:ext>
            </a:extLst>
          </p:cNvPr>
          <p:cNvSpPr/>
          <p:nvPr/>
        </p:nvSpPr>
        <p:spPr>
          <a:xfrm>
            <a:off x="3704253" y="2665493"/>
            <a:ext cx="1912776" cy="79310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Attention</a:t>
            </a:r>
            <a:r>
              <a:rPr kumimoji="1" lang="ja-JP" altLang="en-US" dirty="0"/>
              <a:t>機構</a:t>
            </a:r>
          </a:p>
        </p:txBody>
      </p:sp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C89A3B71-DED3-94EA-DAFF-40394E7B460A}"/>
              </a:ext>
            </a:extLst>
          </p:cNvPr>
          <p:cNvSpPr/>
          <p:nvPr/>
        </p:nvSpPr>
        <p:spPr>
          <a:xfrm>
            <a:off x="3704253" y="5015366"/>
            <a:ext cx="1912776" cy="79310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Attention</a:t>
            </a:r>
            <a:r>
              <a:rPr kumimoji="1" lang="ja-JP" altLang="en-US" dirty="0"/>
              <a:t>機構</a:t>
            </a:r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39A7E510-AC25-48F5-A8C3-A0CA8DC8BB8E}"/>
              </a:ext>
            </a:extLst>
          </p:cNvPr>
          <p:cNvSpPr/>
          <p:nvPr/>
        </p:nvSpPr>
        <p:spPr>
          <a:xfrm>
            <a:off x="3704253" y="3651476"/>
            <a:ext cx="1912776" cy="79310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Attention</a:t>
            </a:r>
            <a:r>
              <a:rPr kumimoji="1" lang="ja-JP" altLang="en-US" dirty="0"/>
              <a:t>機構</a:t>
            </a:r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BE4E2E64-CCBE-4967-71C9-DDB34080E2E6}"/>
              </a:ext>
            </a:extLst>
          </p:cNvPr>
          <p:cNvCxnSpPr>
            <a:stCxn id="4" idx="3"/>
            <a:endCxn id="19" idx="1"/>
          </p:cNvCxnSpPr>
          <p:nvPr/>
        </p:nvCxnSpPr>
        <p:spPr>
          <a:xfrm flipV="1">
            <a:off x="2892490" y="2076061"/>
            <a:ext cx="811763" cy="909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8E5A26F7-667F-CA5A-D848-7570D1DC3970}"/>
              </a:ext>
            </a:extLst>
          </p:cNvPr>
          <p:cNvCxnSpPr>
            <a:stCxn id="4" idx="3"/>
            <a:endCxn id="20" idx="1"/>
          </p:cNvCxnSpPr>
          <p:nvPr/>
        </p:nvCxnSpPr>
        <p:spPr>
          <a:xfrm>
            <a:off x="2892490" y="2985796"/>
            <a:ext cx="811763" cy="76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23C6C4CC-EA73-F2C7-2F3E-DA8B6018BAFF}"/>
              </a:ext>
            </a:extLst>
          </p:cNvPr>
          <p:cNvCxnSpPr>
            <a:stCxn id="4" idx="3"/>
            <a:endCxn id="22" idx="1"/>
          </p:cNvCxnSpPr>
          <p:nvPr/>
        </p:nvCxnSpPr>
        <p:spPr>
          <a:xfrm>
            <a:off x="2892490" y="2985796"/>
            <a:ext cx="811763" cy="1062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01F395FA-ACD2-FE6E-F9D1-7501F3EBEDC4}"/>
              </a:ext>
            </a:extLst>
          </p:cNvPr>
          <p:cNvCxnSpPr>
            <a:stCxn id="4" idx="3"/>
            <a:endCxn id="21" idx="1"/>
          </p:cNvCxnSpPr>
          <p:nvPr/>
        </p:nvCxnSpPr>
        <p:spPr>
          <a:xfrm>
            <a:off x="2892490" y="2985796"/>
            <a:ext cx="811763" cy="2426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F2695355-5930-2B5B-9895-5B95D0341C11}"/>
              </a:ext>
            </a:extLst>
          </p:cNvPr>
          <p:cNvCxnSpPr>
            <a:stCxn id="5" idx="3"/>
            <a:endCxn id="19" idx="1"/>
          </p:cNvCxnSpPr>
          <p:nvPr/>
        </p:nvCxnSpPr>
        <p:spPr>
          <a:xfrm flipV="1">
            <a:off x="2892490" y="2076061"/>
            <a:ext cx="811763" cy="24517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61F24F5D-6B56-E177-C443-46F762254ABA}"/>
              </a:ext>
            </a:extLst>
          </p:cNvPr>
          <p:cNvCxnSpPr>
            <a:cxnSpLocks/>
            <a:stCxn id="5" idx="3"/>
            <a:endCxn id="20" idx="1"/>
          </p:cNvCxnSpPr>
          <p:nvPr/>
        </p:nvCxnSpPr>
        <p:spPr>
          <a:xfrm flipV="1">
            <a:off x="2892490" y="3062044"/>
            <a:ext cx="811763" cy="1465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AC17AF95-1CBA-1BD7-C2A3-2FCA6866CAD0}"/>
              </a:ext>
            </a:extLst>
          </p:cNvPr>
          <p:cNvCxnSpPr>
            <a:cxnSpLocks/>
            <a:stCxn id="5" idx="3"/>
            <a:endCxn id="22" idx="1"/>
          </p:cNvCxnSpPr>
          <p:nvPr/>
        </p:nvCxnSpPr>
        <p:spPr>
          <a:xfrm flipV="1">
            <a:off x="2892490" y="4048027"/>
            <a:ext cx="811763" cy="479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57A1A1B8-811C-7CDE-10AD-D89500AF6047}"/>
              </a:ext>
            </a:extLst>
          </p:cNvPr>
          <p:cNvCxnSpPr>
            <a:cxnSpLocks/>
            <a:stCxn id="5" idx="3"/>
            <a:endCxn id="21" idx="1"/>
          </p:cNvCxnSpPr>
          <p:nvPr/>
        </p:nvCxnSpPr>
        <p:spPr>
          <a:xfrm>
            <a:off x="2892490" y="4527827"/>
            <a:ext cx="811763" cy="8840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676BD6A0-DFE9-8FCE-20A3-A963545F1C25}"/>
              </a:ext>
            </a:extLst>
          </p:cNvPr>
          <p:cNvSpPr/>
          <p:nvPr/>
        </p:nvSpPr>
        <p:spPr>
          <a:xfrm>
            <a:off x="6755364" y="3087703"/>
            <a:ext cx="1744825" cy="8584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/>
              <a:t>concat</a:t>
            </a:r>
            <a:endParaRPr kumimoji="1" lang="ja-JP" altLang="en-US" dirty="0"/>
          </a:p>
        </p:txBody>
      </p:sp>
      <p:cxnSp>
        <p:nvCxnSpPr>
          <p:cNvPr id="52" name="コネクタ: カギ線 51">
            <a:extLst>
              <a:ext uri="{FF2B5EF4-FFF2-40B4-BE49-F238E27FC236}">
                <a16:creationId xmlns:a16="http://schemas.microsoft.com/office/drawing/2014/main" id="{CF84C8BA-DBB4-0F58-CB24-C85898F26323}"/>
              </a:ext>
            </a:extLst>
          </p:cNvPr>
          <p:cNvCxnSpPr>
            <a:stCxn id="19" idx="3"/>
            <a:endCxn id="50" idx="1"/>
          </p:cNvCxnSpPr>
          <p:nvPr/>
        </p:nvCxnSpPr>
        <p:spPr>
          <a:xfrm>
            <a:off x="5617029" y="2076061"/>
            <a:ext cx="1138335" cy="14408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コネクタ: カギ線 53">
            <a:extLst>
              <a:ext uri="{FF2B5EF4-FFF2-40B4-BE49-F238E27FC236}">
                <a16:creationId xmlns:a16="http://schemas.microsoft.com/office/drawing/2014/main" id="{671FF391-9AFE-3C1F-DA04-336FCAB8B328}"/>
              </a:ext>
            </a:extLst>
          </p:cNvPr>
          <p:cNvCxnSpPr>
            <a:stCxn id="20" idx="3"/>
            <a:endCxn id="50" idx="1"/>
          </p:cNvCxnSpPr>
          <p:nvPr/>
        </p:nvCxnSpPr>
        <p:spPr>
          <a:xfrm>
            <a:off x="5617029" y="3062044"/>
            <a:ext cx="1138335" cy="4548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コネクタ: カギ線 54">
            <a:extLst>
              <a:ext uri="{FF2B5EF4-FFF2-40B4-BE49-F238E27FC236}">
                <a16:creationId xmlns:a16="http://schemas.microsoft.com/office/drawing/2014/main" id="{BE6A7E5E-1F9C-D710-6F0D-BDAC5C8C5890}"/>
              </a:ext>
            </a:extLst>
          </p:cNvPr>
          <p:cNvCxnSpPr>
            <a:cxnSpLocks/>
            <a:stCxn id="22" idx="3"/>
            <a:endCxn id="50" idx="1"/>
          </p:cNvCxnSpPr>
          <p:nvPr/>
        </p:nvCxnSpPr>
        <p:spPr>
          <a:xfrm flipV="1">
            <a:off x="5617029" y="3516911"/>
            <a:ext cx="1138335" cy="5311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コネクタ: カギ線 55">
            <a:extLst>
              <a:ext uri="{FF2B5EF4-FFF2-40B4-BE49-F238E27FC236}">
                <a16:creationId xmlns:a16="http://schemas.microsoft.com/office/drawing/2014/main" id="{445F3195-F76F-5057-9A60-76EF5E297F75}"/>
              </a:ext>
            </a:extLst>
          </p:cNvPr>
          <p:cNvCxnSpPr>
            <a:cxnSpLocks/>
            <a:stCxn id="21" idx="3"/>
            <a:endCxn id="50" idx="1"/>
          </p:cNvCxnSpPr>
          <p:nvPr/>
        </p:nvCxnSpPr>
        <p:spPr>
          <a:xfrm flipV="1">
            <a:off x="5617029" y="3516911"/>
            <a:ext cx="1138335" cy="18950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50F6E064-44CF-F85A-6F61-2EA00F8CB29A}"/>
              </a:ext>
            </a:extLst>
          </p:cNvPr>
          <p:cNvSpPr txBox="1"/>
          <p:nvPr/>
        </p:nvSpPr>
        <p:spPr>
          <a:xfrm>
            <a:off x="782499" y="990411"/>
            <a:ext cx="7717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異なるトポロジーの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Attention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機構でアンサンブル学習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6422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2EA3FC9-712F-99A7-E5B6-D619C373D15C}"/>
              </a:ext>
            </a:extLst>
          </p:cNvPr>
          <p:cNvSpPr txBox="1"/>
          <p:nvPr/>
        </p:nvSpPr>
        <p:spPr>
          <a:xfrm>
            <a:off x="685031" y="2919710"/>
            <a:ext cx="10821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HuggingFace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日本語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BERT pre-trained model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による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を実装する</a:t>
            </a:r>
          </a:p>
        </p:txBody>
      </p:sp>
    </p:spTree>
    <p:extLst>
      <p:ext uri="{BB962C8B-B14F-4D97-AF65-F5344CB8AC3E}">
        <p14:creationId xmlns:p14="http://schemas.microsoft.com/office/powerpoint/2010/main" val="2118312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6FAEA23-E406-3586-89B4-158969303C12}"/>
              </a:ext>
            </a:extLst>
          </p:cNvPr>
          <p:cNvSpPr txBox="1"/>
          <p:nvPr/>
        </p:nvSpPr>
        <p:spPr>
          <a:xfrm>
            <a:off x="643813" y="419877"/>
            <a:ext cx="43220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 Learning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の特徴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DC4C0F6-CBBE-4272-8EE2-26A22220FD8A}"/>
              </a:ext>
            </a:extLst>
          </p:cNvPr>
          <p:cNvSpPr txBox="1"/>
          <p:nvPr/>
        </p:nvSpPr>
        <p:spPr>
          <a:xfrm>
            <a:off x="729538" y="2558182"/>
            <a:ext cx="10963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タスク特化型：イヌ、ネコの分類を学習したらペンギンは判別できない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スクラッチ学習：データセット毎に学習しなおす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4FEE236-B30A-EA34-4947-F676D6382D30}"/>
              </a:ext>
            </a:extLst>
          </p:cNvPr>
          <p:cNvSpPr txBox="1"/>
          <p:nvPr/>
        </p:nvSpPr>
        <p:spPr>
          <a:xfrm>
            <a:off x="643813" y="1004652"/>
            <a:ext cx="10263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機械学習はそもそも汎用性（いろいろなデータセット、タスクへの適用可能性）が重要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EE41A9-D704-DB86-8B40-1E3575B3551E}"/>
              </a:ext>
            </a:extLst>
          </p:cNvPr>
          <p:cNvSpPr txBox="1"/>
          <p:nvPr/>
        </p:nvSpPr>
        <p:spPr>
          <a:xfrm>
            <a:off x="643813" y="2115567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従来の機械学習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07100AF-9293-9ED5-90DC-2683094DDF62}"/>
              </a:ext>
            </a:extLst>
          </p:cNvPr>
          <p:cNvSpPr txBox="1"/>
          <p:nvPr/>
        </p:nvSpPr>
        <p:spPr>
          <a:xfrm>
            <a:off x="643813" y="3780480"/>
            <a:ext cx="4456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 Learning(Transformer)</a:t>
            </a:r>
            <a:endParaRPr kumimoji="1" lang="ja-JP" altLang="en-US" sz="2400" u="sng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4FB7BF3-E8E7-7375-49CF-63529D7453EB}"/>
              </a:ext>
            </a:extLst>
          </p:cNvPr>
          <p:cNvSpPr txBox="1"/>
          <p:nvPr/>
        </p:nvSpPr>
        <p:spPr>
          <a:xfrm>
            <a:off x="643813" y="4249771"/>
            <a:ext cx="109634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タスク汎用型：動物一般の分類をある程度学習しておいて、未知の動物も判別可能となる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大規模データセットで膨大な時間をかけて学習しておく（学習済モデル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(pre-trained model)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）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学習済モデルに解析したいデータセットを入力して追加的に学習する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(fine tuning)</a:t>
            </a:r>
          </a:p>
          <a:p>
            <a:pPr marL="457200" indent="-457200" algn="l">
              <a:buFont typeface="+mj-lt"/>
              <a:buAutoNum type="arabicPeriod"/>
            </a:pP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1098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1EFCA83-1FFC-4AF7-9FED-FFEE97E8BB72}"/>
              </a:ext>
            </a:extLst>
          </p:cNvPr>
          <p:cNvSpPr txBox="1"/>
          <p:nvPr/>
        </p:nvSpPr>
        <p:spPr>
          <a:xfrm>
            <a:off x="569168" y="466531"/>
            <a:ext cx="112576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3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HuggingFace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系 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 model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に特化した巨大リポジトリ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99B352B-45EE-DBC9-9456-3A6AE5D75B48}"/>
              </a:ext>
            </a:extLst>
          </p:cNvPr>
          <p:cNvSpPr txBox="1"/>
          <p:nvPr/>
        </p:nvSpPr>
        <p:spPr>
          <a:xfrm>
            <a:off x="676733" y="1868877"/>
            <a:ext cx="109500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BERT pretrained model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だけでも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10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種類以上ある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無料でダウンロードして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できる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 model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を使った様々なプログラミングを効率化するため、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Transformers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と言うライブラリが用意されている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E928202-68EA-D1AD-8527-6FF8AF63990A}"/>
              </a:ext>
            </a:extLst>
          </p:cNvPr>
          <p:cNvSpPr txBox="1"/>
          <p:nvPr/>
        </p:nvSpPr>
        <p:spPr>
          <a:xfrm>
            <a:off x="676733" y="3807869"/>
            <a:ext cx="91387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https://huggingface.co/docs/transformers/model_doc/bert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43148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45510EE-32CC-E04A-286A-00D91EE51DE8}"/>
              </a:ext>
            </a:extLst>
          </p:cNvPr>
          <p:cNvSpPr txBox="1"/>
          <p:nvPr/>
        </p:nvSpPr>
        <p:spPr>
          <a:xfrm>
            <a:off x="695325" y="504825"/>
            <a:ext cx="7665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杏仁豆腐、シュー、プリンで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CA78700-4865-52E8-A591-2CB0C39951C6}"/>
              </a:ext>
            </a:extLst>
          </p:cNvPr>
          <p:cNvSpPr txBox="1"/>
          <p:nvPr/>
        </p:nvSpPr>
        <p:spPr>
          <a:xfrm>
            <a:off x="695325" y="1190625"/>
            <a:ext cx="83487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識別性能はナイーブベイズ（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0.9)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を上回るかやってみる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日本語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pre-trained BERT(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東北大）を使う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D1F298A-E0BE-7389-30C1-320A3AF0819B}"/>
              </a:ext>
            </a:extLst>
          </p:cNvPr>
          <p:cNvSpPr txBox="1"/>
          <p:nvPr/>
        </p:nvSpPr>
        <p:spPr>
          <a:xfrm>
            <a:off x="1233901" y="2021622"/>
            <a:ext cx="3109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bert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-base-</a:t>
            </a: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japanese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3054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281E8F2-36FC-75C5-B8F8-2CFDFE97FB95}"/>
              </a:ext>
            </a:extLst>
          </p:cNvPr>
          <p:cNvSpPr txBox="1"/>
          <p:nvPr/>
        </p:nvSpPr>
        <p:spPr>
          <a:xfrm>
            <a:off x="485775" y="523875"/>
            <a:ext cx="10628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と言えどもコンピューティングパワーが必要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FFC6FB9-4DBD-DCAA-1CDD-C7C7711E1C84}"/>
              </a:ext>
            </a:extLst>
          </p:cNvPr>
          <p:cNvSpPr txBox="1"/>
          <p:nvPr/>
        </p:nvSpPr>
        <p:spPr>
          <a:xfrm>
            <a:off x="571500" y="1619250"/>
            <a:ext cx="48562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GPU: Graphics Processing Unit</a:t>
            </a: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C8D0EF6-A0E2-06CC-4598-117F2E63ECD9}"/>
              </a:ext>
            </a:extLst>
          </p:cNvPr>
          <p:cNvSpPr txBox="1"/>
          <p:nvPr/>
        </p:nvSpPr>
        <p:spPr>
          <a:xfrm>
            <a:off x="1143000" y="2270056"/>
            <a:ext cx="108286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コンピュータの頭脳に相当する演算処理回路。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ゲーム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PC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などで使われている超高速処理装置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 Learning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の進展とともにそれに適した演算装置として爆発的に普及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26AC74B-85B8-D590-2E8F-1CE9CFB07D9F}"/>
              </a:ext>
            </a:extLst>
          </p:cNvPr>
          <p:cNvSpPr txBox="1"/>
          <p:nvPr/>
        </p:nvSpPr>
        <p:spPr>
          <a:xfrm>
            <a:off x="1143000" y="3771900"/>
            <a:ext cx="986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ちなみに、普通の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PC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の演算処理回路は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CPU(Central Processing Unit)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662A774-462D-1AF2-A4A5-E8E44715F9E9}"/>
              </a:ext>
            </a:extLst>
          </p:cNvPr>
          <p:cNvSpPr txBox="1"/>
          <p:nvPr/>
        </p:nvSpPr>
        <p:spPr>
          <a:xfrm>
            <a:off x="1186557" y="420778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詳しくは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D7AAF90-49AA-53F3-2D1A-029FB5A2AAC9}"/>
              </a:ext>
            </a:extLst>
          </p:cNvPr>
          <p:cNvSpPr txBox="1"/>
          <p:nvPr/>
        </p:nvSpPr>
        <p:spPr>
          <a:xfrm>
            <a:off x="2558772" y="4233565"/>
            <a:ext cx="8341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https://www.ntt.com/business/sdpf/knowledge/archive_05.html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5A5B96F-6E04-9902-5CD8-D07069B6F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6227" y="1426000"/>
            <a:ext cx="1599191" cy="153378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4CDCAA5-E1AD-3F49-1F12-4F335FBC9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893" y="5105341"/>
            <a:ext cx="1279436" cy="324124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6A1FD7C-2DC8-C6F4-E8F7-6D0916D3724B}"/>
              </a:ext>
            </a:extLst>
          </p:cNvPr>
          <p:cNvSpPr txBox="1"/>
          <p:nvPr/>
        </p:nvSpPr>
        <p:spPr>
          <a:xfrm>
            <a:off x="2775664" y="5198632"/>
            <a:ext cx="6048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GPU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を発明。世界トップ企業に急成長した</a:t>
            </a:r>
          </a:p>
        </p:txBody>
      </p:sp>
    </p:spTree>
    <p:extLst>
      <p:ext uri="{BB962C8B-B14F-4D97-AF65-F5344CB8AC3E}">
        <p14:creationId xmlns:p14="http://schemas.microsoft.com/office/powerpoint/2010/main" val="4782619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E80F81E-36AB-4543-F15C-D73B51215D14}"/>
              </a:ext>
            </a:extLst>
          </p:cNvPr>
          <p:cNvSpPr txBox="1"/>
          <p:nvPr/>
        </p:nvSpPr>
        <p:spPr>
          <a:xfrm>
            <a:off x="727788" y="503853"/>
            <a:ext cx="8824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GPU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CPU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はデータ・演算処理を共有できない</a:t>
            </a:r>
          </a:p>
        </p:txBody>
      </p:sp>
      <p:pic>
        <p:nvPicPr>
          <p:cNvPr id="1026" name="Picture 2" descr="ノートパソコンのイラスト｜商用可・フリーイラスト素材｜ソコスト">
            <a:extLst>
              <a:ext uri="{FF2B5EF4-FFF2-40B4-BE49-F238E27FC236}">
                <a16:creationId xmlns:a16="http://schemas.microsoft.com/office/drawing/2014/main" id="{4B5BF2BF-AC26-47E8-F25B-755D6804E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265" y="2870017"/>
            <a:ext cx="6200969" cy="348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PUの無料イラスト">
            <a:extLst>
              <a:ext uri="{FF2B5EF4-FFF2-40B4-BE49-F238E27FC236}">
                <a16:creationId xmlns:a16="http://schemas.microsoft.com/office/drawing/2014/main" id="{B70A851D-B754-41AC-07AD-AAA52B6C9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536" y="3932173"/>
            <a:ext cx="1284514" cy="129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PU Check - Microsoft Apps">
            <a:extLst>
              <a:ext uri="{FF2B5EF4-FFF2-40B4-BE49-F238E27FC236}">
                <a16:creationId xmlns:a16="http://schemas.microsoft.com/office/drawing/2014/main" id="{BBD59579-AE57-098E-349E-26F005EEB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226" y="3661001"/>
            <a:ext cx="1796189" cy="1796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8FA1ACB-0EF2-9F54-E031-3796A19A2653}"/>
              </a:ext>
            </a:extLst>
          </p:cNvPr>
          <p:cNvSpPr txBox="1"/>
          <p:nvPr/>
        </p:nvSpPr>
        <p:spPr>
          <a:xfrm>
            <a:off x="3680756" y="3430168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まるで別々のコンピュータ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C74A00A-21D6-5C2E-436B-F20B4FF19D5C}"/>
              </a:ext>
            </a:extLst>
          </p:cNvPr>
          <p:cNvSpPr txBox="1"/>
          <p:nvPr/>
        </p:nvSpPr>
        <p:spPr>
          <a:xfrm>
            <a:off x="821094" y="1159294"/>
            <a:ext cx="80489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プログラムを普通に書くとデフォルト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CPU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で処理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GPU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で処理したい場合は、プログラム上で宣言が必要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64566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5F36DE8-8262-907C-B267-48B9B27FE765}"/>
              </a:ext>
            </a:extLst>
          </p:cNvPr>
          <p:cNvSpPr txBox="1"/>
          <p:nvPr/>
        </p:nvSpPr>
        <p:spPr>
          <a:xfrm>
            <a:off x="466725" y="628650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 </a:t>
            </a:r>
            <a:r>
              <a:rPr kumimoji="1" lang="en-US" altLang="ja-JP" sz="3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Colaboratory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GPU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を使う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617376F-9DBF-8B29-6190-4C81F877EC43}"/>
              </a:ext>
            </a:extLst>
          </p:cNvPr>
          <p:cNvSpPr txBox="1"/>
          <p:nvPr/>
        </p:nvSpPr>
        <p:spPr>
          <a:xfrm>
            <a:off x="704851" y="1838325"/>
            <a:ext cx="10668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が無料で提供する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python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プログラミングプラットフォーム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Jupyter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のようにブラウザベースで動作するが、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anaconda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など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PC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へのインストールが不要（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cloud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ベース）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時間制限があるものの無料で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GPU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をクラウドベースで使える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Colaboratory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の操作方法は別紙参照</a:t>
            </a:r>
          </a:p>
        </p:txBody>
      </p:sp>
    </p:spTree>
    <p:extLst>
      <p:ext uri="{BB962C8B-B14F-4D97-AF65-F5344CB8AC3E}">
        <p14:creationId xmlns:p14="http://schemas.microsoft.com/office/powerpoint/2010/main" val="1325654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B3655AA-C0FE-36F6-D448-FCC3300F889A}"/>
              </a:ext>
            </a:extLst>
          </p:cNvPr>
          <p:cNvSpPr txBox="1"/>
          <p:nvPr/>
        </p:nvSpPr>
        <p:spPr>
          <a:xfrm>
            <a:off x="447870" y="425802"/>
            <a:ext cx="7582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HuggingFace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Transformers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ライブラリ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0943340-184C-C189-98B3-CE73C22296EF}"/>
              </a:ext>
            </a:extLst>
          </p:cNvPr>
          <p:cNvSpPr txBox="1"/>
          <p:nvPr/>
        </p:nvSpPr>
        <p:spPr>
          <a:xfrm>
            <a:off x="755068" y="3006502"/>
            <a:ext cx="7525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https://huggingface.co/docs/transformers/index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107A989-F50C-36BB-F1B2-49779C54B31D}"/>
              </a:ext>
            </a:extLst>
          </p:cNvPr>
          <p:cNvSpPr txBox="1"/>
          <p:nvPr/>
        </p:nvSpPr>
        <p:spPr>
          <a:xfrm>
            <a:off x="447870" y="1010577"/>
            <a:ext cx="108755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Transformers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は、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 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ベースのいろいろな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 model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を提供する</a:t>
            </a: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HuggingFace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ライブラリ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簡単に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するための便利な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python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メソッドが提供されている。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の中身は</a:t>
            </a: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Pytorch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, TensorFlow*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で実装されているが、特に知らなくても動かせる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984CDB9-5EAF-4110-83C2-8C8E4DFF9459}"/>
              </a:ext>
            </a:extLst>
          </p:cNvPr>
          <p:cNvSpPr txBox="1"/>
          <p:nvPr/>
        </p:nvSpPr>
        <p:spPr>
          <a:xfrm>
            <a:off x="4001150" y="2714611"/>
            <a:ext cx="4667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*python Deep Learning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用フレームワーク</a:t>
            </a:r>
          </a:p>
        </p:txBody>
      </p:sp>
      <p:graphicFrame>
        <p:nvGraphicFramePr>
          <p:cNvPr id="9" name="図表 8">
            <a:extLst>
              <a:ext uri="{FF2B5EF4-FFF2-40B4-BE49-F238E27FC236}">
                <a16:creationId xmlns:a16="http://schemas.microsoft.com/office/drawing/2014/main" id="{2B7D069C-2A5F-B1D9-62DA-C111E9E999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0376838"/>
              </p:ext>
            </p:extLst>
          </p:nvPr>
        </p:nvGraphicFramePr>
        <p:xfrm>
          <a:off x="447870" y="3545609"/>
          <a:ext cx="7832784" cy="2886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E05F0F9-4576-678D-3569-EEBF69B6B67B}"/>
              </a:ext>
            </a:extLst>
          </p:cNvPr>
          <p:cNvSpPr txBox="1"/>
          <p:nvPr/>
        </p:nvSpPr>
        <p:spPr>
          <a:xfrm>
            <a:off x="7150144" y="4758071"/>
            <a:ext cx="3903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 Learning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ライブラリ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2943F65-A8C4-C4AF-D09D-B7347BFDD538}"/>
              </a:ext>
            </a:extLst>
          </p:cNvPr>
          <p:cNvSpPr txBox="1"/>
          <p:nvPr/>
        </p:nvSpPr>
        <p:spPr>
          <a:xfrm>
            <a:off x="7150144" y="3938214"/>
            <a:ext cx="3418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Transfomer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ライブラリ</a:t>
            </a:r>
          </a:p>
        </p:txBody>
      </p:sp>
    </p:spTree>
    <p:extLst>
      <p:ext uri="{BB962C8B-B14F-4D97-AF65-F5344CB8AC3E}">
        <p14:creationId xmlns:p14="http://schemas.microsoft.com/office/powerpoint/2010/main" val="21358259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1D26814-E71E-70AB-500D-ABDA0E236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629" y="1991414"/>
            <a:ext cx="6387521" cy="4823699"/>
          </a:xfrm>
          <a:prstGeom prst="rect">
            <a:avLst/>
          </a:prstGeom>
        </p:spPr>
      </p:pic>
      <p:sp>
        <p:nvSpPr>
          <p:cNvPr id="15" name="矢印: 下カーブ 14">
            <a:extLst>
              <a:ext uri="{FF2B5EF4-FFF2-40B4-BE49-F238E27FC236}">
                <a16:creationId xmlns:a16="http://schemas.microsoft.com/office/drawing/2014/main" id="{C74562C2-3459-F862-40BC-5B3E57F38BA0}"/>
              </a:ext>
            </a:extLst>
          </p:cNvPr>
          <p:cNvSpPr/>
          <p:nvPr/>
        </p:nvSpPr>
        <p:spPr>
          <a:xfrm rot="20776919" flipH="1">
            <a:off x="4657484" y="2398514"/>
            <a:ext cx="4317906" cy="707886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1FB6D70-BA8A-3022-00D7-DFB4B2920019}"/>
              </a:ext>
            </a:extLst>
          </p:cNvPr>
          <p:cNvSpPr txBox="1"/>
          <p:nvPr/>
        </p:nvSpPr>
        <p:spPr>
          <a:xfrm>
            <a:off x="386883" y="664340"/>
            <a:ext cx="8187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日本語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pre-trained BERT(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東北大）を使った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の実装は以下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9BB0311-52DD-100E-B0F4-3E7C883CF477}"/>
              </a:ext>
            </a:extLst>
          </p:cNvPr>
          <p:cNvSpPr txBox="1"/>
          <p:nvPr/>
        </p:nvSpPr>
        <p:spPr>
          <a:xfrm>
            <a:off x="374072" y="133655"/>
            <a:ext cx="4472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の実行環境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FAF63A7-7A48-11F9-46C7-43D4E821B91E}"/>
              </a:ext>
            </a:extLst>
          </p:cNvPr>
          <p:cNvSpPr txBox="1"/>
          <p:nvPr/>
        </p:nvSpPr>
        <p:spPr>
          <a:xfrm>
            <a:off x="466192" y="146706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システム構成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E79896B-10E5-46DB-C2C0-F3B279A79D86}"/>
              </a:ext>
            </a:extLst>
          </p:cNvPr>
          <p:cNvSpPr txBox="1"/>
          <p:nvPr/>
        </p:nvSpPr>
        <p:spPr>
          <a:xfrm>
            <a:off x="3190456" y="1722693"/>
            <a:ext cx="4389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Collaboratory : GPU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仮想環境</a:t>
            </a:r>
          </a:p>
        </p:txBody>
      </p:sp>
      <p:sp>
        <p:nvSpPr>
          <p:cNvPr id="8" name="矢印: 下カーブ 7">
            <a:extLst>
              <a:ext uri="{FF2B5EF4-FFF2-40B4-BE49-F238E27FC236}">
                <a16:creationId xmlns:a16="http://schemas.microsoft.com/office/drawing/2014/main" id="{26342E0D-3C03-F7AB-2A06-6EF0AFF820DE}"/>
              </a:ext>
            </a:extLst>
          </p:cNvPr>
          <p:cNvSpPr/>
          <p:nvPr/>
        </p:nvSpPr>
        <p:spPr>
          <a:xfrm rot="1624641">
            <a:off x="1507173" y="5450619"/>
            <a:ext cx="1690778" cy="751573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028" name="Picture 4" descr="Ext csv filetype - ファイルとフォルダ アイコン">
            <a:extLst>
              <a:ext uri="{FF2B5EF4-FFF2-40B4-BE49-F238E27FC236}">
                <a16:creationId xmlns:a16="http://schemas.microsoft.com/office/drawing/2014/main" id="{9591AEB2-566E-36DC-0010-E142DD639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4352" y="4322414"/>
            <a:ext cx="2401931" cy="240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D8BA7FF-70E8-81F5-D101-E96EA98C278B}"/>
              </a:ext>
            </a:extLst>
          </p:cNvPr>
          <p:cNvSpPr txBox="1"/>
          <p:nvPr/>
        </p:nvSpPr>
        <p:spPr>
          <a:xfrm>
            <a:off x="234301" y="3733239"/>
            <a:ext cx="2031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 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データ</a:t>
            </a:r>
          </a:p>
        </p:txBody>
      </p:sp>
      <p:sp>
        <p:nvSpPr>
          <p:cNvPr id="12" name="矢印: 下カーブ 11">
            <a:extLst>
              <a:ext uri="{FF2B5EF4-FFF2-40B4-BE49-F238E27FC236}">
                <a16:creationId xmlns:a16="http://schemas.microsoft.com/office/drawing/2014/main" id="{EBCC7221-1DEE-11F2-21D0-5E2295BBA933}"/>
              </a:ext>
            </a:extLst>
          </p:cNvPr>
          <p:cNvSpPr/>
          <p:nvPr/>
        </p:nvSpPr>
        <p:spPr>
          <a:xfrm rot="20776919" flipH="1">
            <a:off x="6895731" y="3525674"/>
            <a:ext cx="2405957" cy="707886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6413DC5-0A9D-17BA-02D6-1715676BE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6589" y="3391305"/>
            <a:ext cx="3187793" cy="3431378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CF5008A-3386-C914-6325-3BAF93DF79AD}"/>
              </a:ext>
            </a:extLst>
          </p:cNvPr>
          <p:cNvSpPr txBox="1"/>
          <p:nvPr/>
        </p:nvSpPr>
        <p:spPr>
          <a:xfrm>
            <a:off x="8771710" y="3094506"/>
            <a:ext cx="3202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Pre-trained model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ロード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D938358-D133-5E30-ACE4-D94A8185CEB4}"/>
              </a:ext>
            </a:extLst>
          </p:cNvPr>
          <p:cNvSpPr txBox="1"/>
          <p:nvPr/>
        </p:nvSpPr>
        <p:spPr>
          <a:xfrm>
            <a:off x="8645237" y="261778"/>
            <a:ext cx="34165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Transformers 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ライブラリのインストール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75E72956-2762-77BB-734E-D0E8FE221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6589" y="884239"/>
            <a:ext cx="2858832" cy="1933115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9972401-6243-2E7E-59F2-E7E44DD3EFD1}"/>
              </a:ext>
            </a:extLst>
          </p:cNvPr>
          <p:cNvSpPr txBox="1"/>
          <p:nvPr/>
        </p:nvSpPr>
        <p:spPr>
          <a:xfrm>
            <a:off x="457559" y="1104687"/>
            <a:ext cx="7574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hlinkClick r:id="rId6"/>
              </a:rPr>
              <a:t>https://github.com/ueharaLab/NLP6-bert-fineTuning/blob/main/bert_fine_tunig.md</a:t>
            </a:r>
            <a:endParaRPr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963231B-EDE5-7208-AF63-1696D89BF4A9}"/>
              </a:ext>
            </a:extLst>
          </p:cNvPr>
          <p:cNvSpPr/>
          <p:nvPr/>
        </p:nvSpPr>
        <p:spPr>
          <a:xfrm>
            <a:off x="8771710" y="969664"/>
            <a:ext cx="3202672" cy="198850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F6B7275-67DD-CADE-D25B-EC018BC76FC4}"/>
              </a:ext>
            </a:extLst>
          </p:cNvPr>
          <p:cNvSpPr/>
          <p:nvPr/>
        </p:nvSpPr>
        <p:spPr>
          <a:xfrm>
            <a:off x="8779149" y="3402891"/>
            <a:ext cx="3202672" cy="341222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899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F3819B6-AD05-B74E-F673-F6098BC13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740" y="4153837"/>
            <a:ext cx="2294059" cy="1104936"/>
          </a:xfrm>
          <a:prstGeom prst="rect">
            <a:avLst/>
          </a:prstGeom>
        </p:spPr>
      </p:pic>
      <p:sp>
        <p:nvSpPr>
          <p:cNvPr id="3" name="フローチャート: 手作業 2">
            <a:extLst>
              <a:ext uri="{FF2B5EF4-FFF2-40B4-BE49-F238E27FC236}">
                <a16:creationId xmlns:a16="http://schemas.microsoft.com/office/drawing/2014/main" id="{9656F7E5-8A3F-8965-0710-1DB274FC9B13}"/>
              </a:ext>
            </a:extLst>
          </p:cNvPr>
          <p:cNvSpPr/>
          <p:nvPr/>
        </p:nvSpPr>
        <p:spPr>
          <a:xfrm rot="16200000">
            <a:off x="1001271" y="3582389"/>
            <a:ext cx="3618462" cy="2450626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163A3241-081D-62FA-44FE-C478227092A9}"/>
              </a:ext>
            </a:extLst>
          </p:cNvPr>
          <p:cNvSpPr/>
          <p:nvPr/>
        </p:nvSpPr>
        <p:spPr>
          <a:xfrm>
            <a:off x="1776740" y="3858581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104054F7-BA53-7EDF-2BD4-83CE00A1FC72}"/>
              </a:ext>
            </a:extLst>
          </p:cNvPr>
          <p:cNvSpPr/>
          <p:nvPr/>
        </p:nvSpPr>
        <p:spPr>
          <a:xfrm>
            <a:off x="3598591" y="3858581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D226CDEA-D486-7A85-0B3D-85490C1B295C}"/>
              </a:ext>
            </a:extLst>
          </p:cNvPr>
          <p:cNvSpPr/>
          <p:nvPr/>
        </p:nvSpPr>
        <p:spPr>
          <a:xfrm>
            <a:off x="2668204" y="3858581"/>
            <a:ext cx="420746" cy="18288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左中かっこ 6">
            <a:extLst>
              <a:ext uri="{FF2B5EF4-FFF2-40B4-BE49-F238E27FC236}">
                <a16:creationId xmlns:a16="http://schemas.microsoft.com/office/drawing/2014/main" id="{6C0BA680-0340-BE37-B984-4E4F77131D9B}"/>
              </a:ext>
            </a:extLst>
          </p:cNvPr>
          <p:cNvSpPr/>
          <p:nvPr/>
        </p:nvSpPr>
        <p:spPr>
          <a:xfrm rot="5400000" flipV="1">
            <a:off x="2941348" y="1778557"/>
            <a:ext cx="429853" cy="21492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C3F43A4-EECF-E175-4FA8-8F47C1D098BE}"/>
              </a:ext>
            </a:extLst>
          </p:cNvPr>
          <p:cNvSpPr txBox="1"/>
          <p:nvPr/>
        </p:nvSpPr>
        <p:spPr>
          <a:xfrm>
            <a:off x="809554" y="1405376"/>
            <a:ext cx="2355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1.Pre-trained</a:t>
            </a:r>
            <a:endParaRPr kumimoji="1"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D988F0C-98B6-A3FD-7DC4-1A63A00E1ED2}"/>
              </a:ext>
            </a:extLst>
          </p:cNvPr>
          <p:cNvSpPr txBox="1"/>
          <p:nvPr/>
        </p:nvSpPr>
        <p:spPr>
          <a:xfrm>
            <a:off x="824869" y="1853771"/>
            <a:ext cx="3372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膨大な単語意味ベクトル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（埋め込み表現）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ED0E7249-FBE3-9FB8-627C-AEB0085A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549" y="3906991"/>
            <a:ext cx="2110937" cy="1852933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4C4E96F-4B0A-5FDC-CEC1-0D4A24CFDEF5}"/>
              </a:ext>
            </a:extLst>
          </p:cNvPr>
          <p:cNvSpPr txBox="1"/>
          <p:nvPr/>
        </p:nvSpPr>
        <p:spPr>
          <a:xfrm>
            <a:off x="7409860" y="2793822"/>
            <a:ext cx="30459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3.</a:t>
            </a:r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全結合モデル</a:t>
            </a:r>
            <a:endParaRPr kumimoji="1" lang="en-US" altLang="ja-JP" sz="24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ロードしたモデルがデザイン、活性化関数</a:t>
            </a:r>
            <a:r>
              <a:rPr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etc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を規定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矢印: 左 11">
            <a:extLst>
              <a:ext uri="{FF2B5EF4-FFF2-40B4-BE49-F238E27FC236}">
                <a16:creationId xmlns:a16="http://schemas.microsoft.com/office/drawing/2014/main" id="{FA911E49-5192-DA0C-F570-7E5F7E210176}"/>
              </a:ext>
            </a:extLst>
          </p:cNvPr>
          <p:cNvSpPr/>
          <p:nvPr/>
        </p:nvSpPr>
        <p:spPr>
          <a:xfrm flipH="1" flipV="1">
            <a:off x="1247988" y="4058856"/>
            <a:ext cx="337200" cy="87960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4C28AD4-196E-FB20-15D6-BC809AF6BE7C}"/>
              </a:ext>
            </a:extLst>
          </p:cNvPr>
          <p:cNvSpPr txBox="1"/>
          <p:nvPr/>
        </p:nvSpPr>
        <p:spPr>
          <a:xfrm>
            <a:off x="9793687" y="429272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シュ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ー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7B6B8C1-C7F1-13EC-8912-3C2EF13CF28E}"/>
              </a:ext>
            </a:extLst>
          </p:cNvPr>
          <p:cNvSpPr txBox="1"/>
          <p:nvPr/>
        </p:nvSpPr>
        <p:spPr>
          <a:xfrm>
            <a:off x="9793687" y="4843297"/>
            <a:ext cx="1107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プリン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B0E0403-51F9-A0C5-E79C-4F99E18C975C}"/>
              </a:ext>
            </a:extLst>
          </p:cNvPr>
          <p:cNvSpPr txBox="1"/>
          <p:nvPr/>
        </p:nvSpPr>
        <p:spPr>
          <a:xfrm rot="16200000">
            <a:off x="-767376" y="4116935"/>
            <a:ext cx="3453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巨大コーパス（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兆？）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E62C0B1-D7F4-DEE0-D9B6-1C6700C49822}"/>
              </a:ext>
            </a:extLst>
          </p:cNvPr>
          <p:cNvSpPr txBox="1"/>
          <p:nvPr/>
        </p:nvSpPr>
        <p:spPr>
          <a:xfrm>
            <a:off x="362819" y="872707"/>
            <a:ext cx="10312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Pre-trained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での学習知識は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実装でどのように引き継がれるか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934B97A-DF50-B013-2281-F0B5B458E399}"/>
              </a:ext>
            </a:extLst>
          </p:cNvPr>
          <p:cNvSpPr txBox="1"/>
          <p:nvPr/>
        </p:nvSpPr>
        <p:spPr>
          <a:xfrm>
            <a:off x="379539" y="340038"/>
            <a:ext cx="4883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実装の仕組み</a:t>
            </a:r>
          </a:p>
        </p:txBody>
      </p:sp>
      <p:graphicFrame>
        <p:nvGraphicFramePr>
          <p:cNvPr id="21" name="表 20">
            <a:extLst>
              <a:ext uri="{FF2B5EF4-FFF2-40B4-BE49-F238E27FC236}">
                <a16:creationId xmlns:a16="http://schemas.microsoft.com/office/drawing/2014/main" id="{2AACFC3C-90B0-C9F2-5713-4E018E2832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524327"/>
              </p:ext>
            </p:extLst>
          </p:nvPr>
        </p:nvGraphicFramePr>
        <p:xfrm>
          <a:off x="2328038" y="2996854"/>
          <a:ext cx="1255818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03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208234"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22" name="表 21">
            <a:extLst>
              <a:ext uri="{FF2B5EF4-FFF2-40B4-BE49-F238E27FC236}">
                <a16:creationId xmlns:a16="http://schemas.microsoft.com/office/drawing/2014/main" id="{B707B3B1-08F1-330B-1009-08F1051CAD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760138"/>
              </p:ext>
            </p:extLst>
          </p:nvPr>
        </p:nvGraphicFramePr>
        <p:xfrm>
          <a:off x="2653132" y="3149254"/>
          <a:ext cx="12496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199923"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24" name="表 23">
            <a:extLst>
              <a:ext uri="{FF2B5EF4-FFF2-40B4-BE49-F238E27FC236}">
                <a16:creationId xmlns:a16="http://schemas.microsoft.com/office/drawing/2014/main" id="{69011011-827C-ACA4-00B7-9E5A5B5A0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166353"/>
              </p:ext>
            </p:extLst>
          </p:nvPr>
        </p:nvGraphicFramePr>
        <p:xfrm>
          <a:off x="2873530" y="3336686"/>
          <a:ext cx="1255818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03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199921"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A3ECEC07-AFA3-4331-D81A-0B813B2BDB9E}"/>
              </a:ext>
            </a:extLst>
          </p:cNvPr>
          <p:cNvSpPr txBox="1"/>
          <p:nvPr/>
        </p:nvSpPr>
        <p:spPr>
          <a:xfrm>
            <a:off x="4252894" y="2775732"/>
            <a:ext cx="2064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2.Tokenizer</a:t>
            </a:r>
            <a:endParaRPr kumimoji="1"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9" name="矢印: 下カーブ 28">
            <a:extLst>
              <a:ext uri="{FF2B5EF4-FFF2-40B4-BE49-F238E27FC236}">
                <a16:creationId xmlns:a16="http://schemas.microsoft.com/office/drawing/2014/main" id="{703D023E-17E8-7259-658D-EEA5CB3C8E6C}"/>
              </a:ext>
            </a:extLst>
          </p:cNvPr>
          <p:cNvSpPr/>
          <p:nvPr/>
        </p:nvSpPr>
        <p:spPr>
          <a:xfrm rot="20168131" flipH="1">
            <a:off x="5047675" y="2255049"/>
            <a:ext cx="1065103" cy="339832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5" name="Picture 4" descr="Ext csv filetype - ファイルとフォルダ アイコン">
            <a:extLst>
              <a:ext uri="{FF2B5EF4-FFF2-40B4-BE49-F238E27FC236}">
                <a16:creationId xmlns:a16="http://schemas.microsoft.com/office/drawing/2014/main" id="{035EF74E-1722-E38C-AC10-8CBC47C7B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217" y="1382748"/>
            <a:ext cx="1503128" cy="150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0" name="表 29">
            <a:extLst>
              <a:ext uri="{FF2B5EF4-FFF2-40B4-BE49-F238E27FC236}">
                <a16:creationId xmlns:a16="http://schemas.microsoft.com/office/drawing/2014/main" id="{D49AD1F5-A469-581C-A1FB-401F6612D3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831250"/>
              </p:ext>
            </p:extLst>
          </p:nvPr>
        </p:nvGraphicFramePr>
        <p:xfrm>
          <a:off x="4908378" y="5274960"/>
          <a:ext cx="1255818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03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199921"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31" name="表 30">
            <a:extLst>
              <a:ext uri="{FF2B5EF4-FFF2-40B4-BE49-F238E27FC236}">
                <a16:creationId xmlns:a16="http://schemas.microsoft.com/office/drawing/2014/main" id="{4345F251-A3D6-FD4B-E6F6-6FF520E687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990908"/>
              </p:ext>
            </p:extLst>
          </p:nvPr>
        </p:nvGraphicFramePr>
        <p:xfrm>
          <a:off x="4908378" y="4295542"/>
          <a:ext cx="1255818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03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208234"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graphicFrame>
        <p:nvGraphicFramePr>
          <p:cNvPr id="32" name="表 31">
            <a:extLst>
              <a:ext uri="{FF2B5EF4-FFF2-40B4-BE49-F238E27FC236}">
                <a16:creationId xmlns:a16="http://schemas.microsoft.com/office/drawing/2014/main" id="{DD79C726-AEC8-8E56-8DDC-0523393509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897273"/>
              </p:ext>
            </p:extLst>
          </p:nvPr>
        </p:nvGraphicFramePr>
        <p:xfrm>
          <a:off x="4894345" y="4775642"/>
          <a:ext cx="1255818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03">
                  <a:extLst>
                    <a:ext uri="{9D8B030D-6E8A-4147-A177-3AD203B41FA5}">
                      <a16:colId xmlns:a16="http://schemas.microsoft.com/office/drawing/2014/main" val="3832653526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488701898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3802953109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794808695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1059388132"/>
                    </a:ext>
                  </a:extLst>
                </a:gridCol>
                <a:gridCol w="209303">
                  <a:extLst>
                    <a:ext uri="{9D8B030D-6E8A-4147-A177-3AD203B41FA5}">
                      <a16:colId xmlns:a16="http://schemas.microsoft.com/office/drawing/2014/main" val="2066847411"/>
                    </a:ext>
                  </a:extLst>
                </a:gridCol>
              </a:tblGrid>
              <a:tr h="208234"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693303"/>
                  </a:ext>
                </a:extLst>
              </a:tr>
            </a:tbl>
          </a:graphicData>
        </a:graphic>
      </p:graphicFrame>
      <p:sp>
        <p:nvSpPr>
          <p:cNvPr id="33" name="矢印: 下 32">
            <a:extLst>
              <a:ext uri="{FF2B5EF4-FFF2-40B4-BE49-F238E27FC236}">
                <a16:creationId xmlns:a16="http://schemas.microsoft.com/office/drawing/2014/main" id="{6BDD50E2-01C4-25D3-915A-02A50A808DC5}"/>
              </a:ext>
            </a:extLst>
          </p:cNvPr>
          <p:cNvSpPr/>
          <p:nvPr/>
        </p:nvSpPr>
        <p:spPr>
          <a:xfrm>
            <a:off x="5164877" y="3864920"/>
            <a:ext cx="654133" cy="2629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47B3544-4107-8AF6-AA36-DBABCEB3F256}"/>
              </a:ext>
            </a:extLst>
          </p:cNvPr>
          <p:cNvSpPr txBox="1"/>
          <p:nvPr/>
        </p:nvSpPr>
        <p:spPr>
          <a:xfrm>
            <a:off x="4256215" y="3066730"/>
            <a:ext cx="2809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Mecab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と同様に単語分割。ただし、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と完全に一致した単語分割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6" name="矢印: 右 35">
            <a:extLst>
              <a:ext uri="{FF2B5EF4-FFF2-40B4-BE49-F238E27FC236}">
                <a16:creationId xmlns:a16="http://schemas.microsoft.com/office/drawing/2014/main" id="{11EC8CA6-5190-91FB-C975-A8C446052600}"/>
              </a:ext>
            </a:extLst>
          </p:cNvPr>
          <p:cNvSpPr/>
          <p:nvPr/>
        </p:nvSpPr>
        <p:spPr>
          <a:xfrm>
            <a:off x="6479400" y="4420243"/>
            <a:ext cx="633584" cy="7043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17659A03-D106-5EB9-7771-C76833042A48}"/>
              </a:ext>
            </a:extLst>
          </p:cNvPr>
          <p:cNvSpPr txBox="1"/>
          <p:nvPr/>
        </p:nvSpPr>
        <p:spPr>
          <a:xfrm>
            <a:off x="9690513" y="5277407"/>
            <a:ext cx="22570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教師ラベルも埋込表現に変換済</a:t>
            </a: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E56B4B0F-E995-3E7B-6002-FF4BC1439660}"/>
              </a:ext>
            </a:extLst>
          </p:cNvPr>
          <p:cNvSpPr/>
          <p:nvPr/>
        </p:nvSpPr>
        <p:spPr>
          <a:xfrm>
            <a:off x="4262349" y="1853771"/>
            <a:ext cx="7685235" cy="494666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40A25AE6-5050-3808-1BA8-53EF261F2520}"/>
              </a:ext>
            </a:extLst>
          </p:cNvPr>
          <p:cNvSpPr txBox="1"/>
          <p:nvPr/>
        </p:nvSpPr>
        <p:spPr>
          <a:xfrm>
            <a:off x="6900362" y="1470575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の範囲</a:t>
            </a:r>
          </a:p>
        </p:txBody>
      </p:sp>
      <p:sp>
        <p:nvSpPr>
          <p:cNvPr id="41" name="矢印: 右 40">
            <a:extLst>
              <a:ext uri="{FF2B5EF4-FFF2-40B4-BE49-F238E27FC236}">
                <a16:creationId xmlns:a16="http://schemas.microsoft.com/office/drawing/2014/main" id="{1E6138C2-B3F0-446A-D954-35ABD2A46559}"/>
              </a:ext>
            </a:extLst>
          </p:cNvPr>
          <p:cNvSpPr/>
          <p:nvPr/>
        </p:nvSpPr>
        <p:spPr>
          <a:xfrm>
            <a:off x="4121148" y="4420827"/>
            <a:ext cx="544217" cy="7043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31DD3593-B042-C3B0-12BF-ABA36B49EF48}"/>
              </a:ext>
            </a:extLst>
          </p:cNvPr>
          <p:cNvSpPr txBox="1"/>
          <p:nvPr/>
        </p:nvSpPr>
        <p:spPr>
          <a:xfrm>
            <a:off x="4227366" y="5816020"/>
            <a:ext cx="3239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 model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(token)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を埋込表現に変換してから学習を開始する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3" name="吹き出し: 四角形 42">
            <a:extLst>
              <a:ext uri="{FF2B5EF4-FFF2-40B4-BE49-F238E27FC236}">
                <a16:creationId xmlns:a16="http://schemas.microsoft.com/office/drawing/2014/main" id="{D2FCBA35-0704-2E1D-A764-E4060BE8A7F5}"/>
              </a:ext>
            </a:extLst>
          </p:cNvPr>
          <p:cNvSpPr/>
          <p:nvPr/>
        </p:nvSpPr>
        <p:spPr>
          <a:xfrm>
            <a:off x="4665365" y="4126001"/>
            <a:ext cx="1702785" cy="1561380"/>
          </a:xfrm>
          <a:prstGeom prst="wedgeRectCallou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915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6302B5F-BC5A-8022-088E-2DEDA7728232}"/>
              </a:ext>
            </a:extLst>
          </p:cNvPr>
          <p:cNvSpPr txBox="1"/>
          <p:nvPr/>
        </p:nvSpPr>
        <p:spPr>
          <a:xfrm>
            <a:off x="889461" y="706583"/>
            <a:ext cx="55104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1.Pretrained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モデルのロード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68832DE-6B03-E698-D71B-B3EE2DD8E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63" y="2415841"/>
            <a:ext cx="10498015" cy="1876687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C26CA32-D9D4-1F6D-580A-BF9790ED2D72}"/>
              </a:ext>
            </a:extLst>
          </p:cNvPr>
          <p:cNvSpPr txBox="1"/>
          <p:nvPr/>
        </p:nvSpPr>
        <p:spPr>
          <a:xfrm>
            <a:off x="987905" y="1367323"/>
            <a:ext cx="10623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 trained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および、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Tokenizer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もロードする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738C5B22-36CA-7453-EA09-71B53AB0131A}"/>
              </a:ext>
            </a:extLst>
          </p:cNvPr>
          <p:cNvSpPr/>
          <p:nvPr/>
        </p:nvSpPr>
        <p:spPr>
          <a:xfrm>
            <a:off x="7257014" y="2121702"/>
            <a:ext cx="3636707" cy="585428"/>
          </a:xfrm>
          <a:prstGeom prst="wedgeRectCallout">
            <a:avLst>
              <a:gd name="adj1" fmla="val -47378"/>
              <a:gd name="adj2" fmla="val 12413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C8C1173-A41E-14FA-8DB5-7E5DAE859FD4}"/>
              </a:ext>
            </a:extLst>
          </p:cNvPr>
          <p:cNvSpPr txBox="1"/>
          <p:nvPr/>
        </p:nvSpPr>
        <p:spPr>
          <a:xfrm>
            <a:off x="7323513" y="2245465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学習済埋込表現をロード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415886B9-66A6-4AAC-DE30-AC247BB961E0}"/>
              </a:ext>
            </a:extLst>
          </p:cNvPr>
          <p:cNvSpPr/>
          <p:nvPr/>
        </p:nvSpPr>
        <p:spPr>
          <a:xfrm>
            <a:off x="4657901" y="4684793"/>
            <a:ext cx="5292434" cy="585428"/>
          </a:xfrm>
          <a:prstGeom prst="wedgeRectCallout">
            <a:avLst>
              <a:gd name="adj1" fmla="val -41435"/>
              <a:gd name="adj2" fmla="val -11158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783AB0C-E292-719D-E699-22EE4142CC19}"/>
              </a:ext>
            </a:extLst>
          </p:cNvPr>
          <p:cNvSpPr txBox="1"/>
          <p:nvPr/>
        </p:nvSpPr>
        <p:spPr>
          <a:xfrm>
            <a:off x="4904274" y="4746674"/>
            <a:ext cx="5046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 model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専用の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tokenizer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5100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ABBC8FA-010C-A75F-3313-32BDF51E4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04" y="2058929"/>
            <a:ext cx="8526065" cy="3286584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E689F51-899B-7734-05D8-0E2D71549ED7}"/>
              </a:ext>
            </a:extLst>
          </p:cNvPr>
          <p:cNvSpPr txBox="1"/>
          <p:nvPr/>
        </p:nvSpPr>
        <p:spPr>
          <a:xfrm>
            <a:off x="440575" y="457200"/>
            <a:ext cx="2363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2. 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単語分割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2DF7697-870A-CDCC-49FA-1CC8E9FCEF31}"/>
              </a:ext>
            </a:extLst>
          </p:cNvPr>
          <p:cNvSpPr txBox="1"/>
          <p:nvPr/>
        </p:nvSpPr>
        <p:spPr>
          <a:xfrm>
            <a:off x="537504" y="1220580"/>
            <a:ext cx="11280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用のデータを読んで、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が前提にする形態素単位に分割</a:t>
            </a:r>
            <a:endParaRPr kumimoji="1"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4BE9D15-B173-8870-DEAB-F8565BA6B255}"/>
              </a:ext>
            </a:extLst>
          </p:cNvPr>
          <p:cNvSpPr/>
          <p:nvPr/>
        </p:nvSpPr>
        <p:spPr>
          <a:xfrm>
            <a:off x="3574473" y="4613563"/>
            <a:ext cx="781396" cy="274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DF61CA4-32F2-21E6-F7CC-56540B0F9E74}"/>
              </a:ext>
            </a:extLst>
          </p:cNvPr>
          <p:cNvSpPr/>
          <p:nvPr/>
        </p:nvSpPr>
        <p:spPr>
          <a:xfrm>
            <a:off x="917172" y="3369424"/>
            <a:ext cx="7952508" cy="5209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コネクタ: カギ線 8">
            <a:extLst>
              <a:ext uri="{FF2B5EF4-FFF2-40B4-BE49-F238E27FC236}">
                <a16:creationId xmlns:a16="http://schemas.microsoft.com/office/drawing/2014/main" id="{51640DF9-C680-85DE-BE27-3C98449AD919}"/>
              </a:ext>
            </a:extLst>
          </p:cNvPr>
          <p:cNvCxnSpPr>
            <a:stCxn id="6" idx="0"/>
            <a:endCxn id="7" idx="1"/>
          </p:cNvCxnSpPr>
          <p:nvPr/>
        </p:nvCxnSpPr>
        <p:spPr>
          <a:xfrm rot="16200000" flipV="1">
            <a:off x="1949336" y="2597727"/>
            <a:ext cx="983673" cy="3047999"/>
          </a:xfrm>
          <a:prstGeom prst="bentConnector4">
            <a:avLst>
              <a:gd name="adj1" fmla="val 36761"/>
              <a:gd name="adj2" fmla="val 11786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754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2EC9029-1D64-47B4-A518-F2536489829F}"/>
              </a:ext>
            </a:extLst>
          </p:cNvPr>
          <p:cNvSpPr txBox="1"/>
          <p:nvPr/>
        </p:nvSpPr>
        <p:spPr>
          <a:xfrm>
            <a:off x="545928" y="375169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初期の人</a:t>
            </a:r>
            <a:r>
              <a:rPr kumimoji="1" lang="ja-JP" altLang="en-US" sz="3200" b="1">
                <a:latin typeface="メイリオ" panose="020B0604030504040204" pitchFamily="50" charset="-128"/>
                <a:ea typeface="メイリオ" panose="020B0604030504040204" pitchFamily="50" charset="-128"/>
              </a:rPr>
              <a:t>の学習</a:t>
            </a:r>
            <a:endParaRPr kumimoji="1" lang="ja-JP" altLang="en-US" sz="32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4732F33-C5F1-4D50-9FBB-595A2FE22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090" y="2940630"/>
            <a:ext cx="2222617" cy="217779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D902C51-2823-499A-8E18-CB2964627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992" y="3113442"/>
            <a:ext cx="2207018" cy="2787943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F43769E3-93B5-4255-865A-4AC422FAB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476" y="4578921"/>
            <a:ext cx="2550353" cy="1421829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8643088-0AE2-4B2A-B303-9D38D192A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3193" y="2940739"/>
            <a:ext cx="1575028" cy="1495481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A52AF0FE-C376-4757-AF07-525097BDF8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277" y="1852998"/>
            <a:ext cx="1414555" cy="1640884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0078994-0328-46B5-BCF5-55F8E991F3E1}"/>
              </a:ext>
            </a:extLst>
          </p:cNvPr>
          <p:cNvSpPr txBox="1"/>
          <p:nvPr/>
        </p:nvSpPr>
        <p:spPr>
          <a:xfrm>
            <a:off x="6584707" y="3881384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わんわんよ！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6DFF5DCC-A5DE-4ADC-BF23-D4457057A191}"/>
              </a:ext>
            </a:extLst>
          </p:cNvPr>
          <p:cNvSpPr txBox="1"/>
          <p:nvPr/>
        </p:nvSpPr>
        <p:spPr>
          <a:xfrm>
            <a:off x="4806977" y="2135257"/>
            <a:ext cx="5894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人は、“指さし”　から学習を始める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024330D-4E52-4294-BC8D-8C8570471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5ECF2-9EE9-4E94-BB06-97D79EC54085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1071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DFC9E61-461E-9089-B3C2-37B1D81CE8BD}"/>
              </a:ext>
            </a:extLst>
          </p:cNvPr>
          <p:cNvSpPr txBox="1"/>
          <p:nvPr/>
        </p:nvSpPr>
        <p:spPr>
          <a:xfrm>
            <a:off x="374072" y="473826"/>
            <a:ext cx="3594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3. 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全結合層の学習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FE3237C-90A7-C77B-8A47-E01C31E5E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5" y="3278594"/>
            <a:ext cx="12025745" cy="252697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D805473-4D1F-5F85-6D74-2FBFCFB1DE08}"/>
              </a:ext>
            </a:extLst>
          </p:cNvPr>
          <p:cNvSpPr txBox="1"/>
          <p:nvPr/>
        </p:nvSpPr>
        <p:spPr>
          <a:xfrm>
            <a:off x="505146" y="1052436"/>
            <a:ext cx="111696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model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は、学習開始時に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tokenize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した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データを埋込表現に変換する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これで、</a:t>
            </a:r>
            <a:r>
              <a:rPr lang="ja-JP" altLang="en-US" sz="2400" b="1" u="sng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事前学習した知識が分類タスクに反映</a:t>
            </a:r>
            <a:r>
              <a:rPr lang="ja-JP" altLang="en-US" sz="2400" b="1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される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全結合のデザイン、活性化関数などは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Pretrained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model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sc_model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で定義されている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右中かっこ 5">
            <a:extLst>
              <a:ext uri="{FF2B5EF4-FFF2-40B4-BE49-F238E27FC236}">
                <a16:creationId xmlns:a16="http://schemas.microsoft.com/office/drawing/2014/main" id="{850526FA-6D59-BABC-E3D1-EE83A82F6B5F}"/>
              </a:ext>
            </a:extLst>
          </p:cNvPr>
          <p:cNvSpPr/>
          <p:nvPr/>
        </p:nvSpPr>
        <p:spPr>
          <a:xfrm>
            <a:off x="4896196" y="5146794"/>
            <a:ext cx="141317" cy="432262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D39144D-F8ED-ED07-CB20-F6BD67936B1A}"/>
              </a:ext>
            </a:extLst>
          </p:cNvPr>
          <p:cNvSpPr txBox="1"/>
          <p:nvPr/>
        </p:nvSpPr>
        <p:spPr>
          <a:xfrm>
            <a:off x="5037513" y="5226321"/>
            <a:ext cx="3836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単語分割済の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データ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DB0F7BE-5B33-E13F-67E9-4F6946D7897A}"/>
              </a:ext>
            </a:extLst>
          </p:cNvPr>
          <p:cNvSpPr txBox="1"/>
          <p:nvPr/>
        </p:nvSpPr>
        <p:spPr>
          <a:xfrm>
            <a:off x="4340551" y="4361300"/>
            <a:ext cx="35108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1.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でロードした学習済モデル</a:t>
            </a:r>
          </a:p>
        </p:txBody>
      </p:sp>
    </p:spTree>
    <p:extLst>
      <p:ext uri="{BB962C8B-B14F-4D97-AF65-F5344CB8AC3E}">
        <p14:creationId xmlns:p14="http://schemas.microsoft.com/office/powerpoint/2010/main" val="7549898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9D394EB-FD48-07F6-E485-3347D229A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920" y="1189224"/>
            <a:ext cx="8887669" cy="5170011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6DC2196-46A7-E285-27B9-9D5A32296891}"/>
              </a:ext>
            </a:extLst>
          </p:cNvPr>
          <p:cNvSpPr txBox="1"/>
          <p:nvPr/>
        </p:nvSpPr>
        <p:spPr>
          <a:xfrm>
            <a:off x="244780" y="326572"/>
            <a:ext cx="11047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3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HuggingFace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系モデルの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実装の流れ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C13AE36-2FD5-29DE-BD72-163DB478D841}"/>
              </a:ext>
            </a:extLst>
          </p:cNvPr>
          <p:cNvSpPr txBox="1"/>
          <p:nvPr/>
        </p:nvSpPr>
        <p:spPr>
          <a:xfrm>
            <a:off x="244780" y="819453"/>
            <a:ext cx="11880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以下の流れにそって実装される（コードを見ながらどれがどれに対応するかを読む）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40ED6CC-327E-0678-BB7E-5AF46D49E9A2}"/>
              </a:ext>
            </a:extLst>
          </p:cNvPr>
          <p:cNvSpPr txBox="1"/>
          <p:nvPr/>
        </p:nvSpPr>
        <p:spPr>
          <a:xfrm>
            <a:off x="515389" y="6442501"/>
            <a:ext cx="109746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3"/>
              </a:rPr>
              <a:t>https://dev.classmethod.jp/articles/huggingface-jp-text-classification/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47837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7FCF47D-8184-9B19-E43E-7BABFC3EE8F3}"/>
              </a:ext>
            </a:extLst>
          </p:cNvPr>
          <p:cNvSpPr txBox="1"/>
          <p:nvPr/>
        </p:nvSpPr>
        <p:spPr>
          <a:xfrm>
            <a:off x="819288" y="556953"/>
            <a:ext cx="6081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Hugging face Transformers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実行の注意点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F74C9A7-A6D5-2CCC-E073-D6D7A5D55B7D}"/>
              </a:ext>
            </a:extLst>
          </p:cNvPr>
          <p:cNvSpPr txBox="1"/>
          <p:nvPr/>
        </p:nvSpPr>
        <p:spPr>
          <a:xfrm>
            <a:off x="798022" y="1018618"/>
            <a:ext cx="105746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2024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より実行中のログを自動的にとるために</a:t>
            </a:r>
            <a:r>
              <a:rPr kumimoji="1"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wandb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を内部で呼び出す量になった模様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プログラム実行途中で以下のメッセージが出力される。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下線部のリンクから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API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を取得して張り付けること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4A07526-06DC-8F66-1F57-58970BB0C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00" y="2258973"/>
            <a:ext cx="11297902" cy="1838574"/>
          </a:xfrm>
          <a:prstGeom prst="rect">
            <a:avLst/>
          </a:prstGeom>
        </p:spPr>
      </p:pic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338E354C-44C2-D71C-563D-ADAC61F564B2}"/>
              </a:ext>
            </a:extLst>
          </p:cNvPr>
          <p:cNvCxnSpPr/>
          <p:nvPr/>
        </p:nvCxnSpPr>
        <p:spPr>
          <a:xfrm>
            <a:off x="4908430" y="3027872"/>
            <a:ext cx="219973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6646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A94AA5E-6F77-0DC6-18D0-3C35FA517D74}"/>
              </a:ext>
            </a:extLst>
          </p:cNvPr>
          <p:cNvSpPr txBox="1"/>
          <p:nvPr/>
        </p:nvSpPr>
        <p:spPr>
          <a:xfrm>
            <a:off x="244780" y="326572"/>
            <a:ext cx="110474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3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HuggingFace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系モデルの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fine tuning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実装で知っておくべきコーディング規則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FFF6AA7-5D78-0E6B-1882-EA4876F98C97}"/>
              </a:ext>
            </a:extLst>
          </p:cNvPr>
          <p:cNvSpPr txBox="1"/>
          <p:nvPr/>
        </p:nvSpPr>
        <p:spPr>
          <a:xfrm>
            <a:off x="457200" y="2662145"/>
            <a:ext cx="109746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https://dev.classmethod.jp/articles/huggingface-jp-text-classification/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3D2AE52-9F4F-26FF-2ED6-901919B0B426}"/>
              </a:ext>
            </a:extLst>
          </p:cNvPr>
          <p:cNvSpPr txBox="1"/>
          <p:nvPr/>
        </p:nvSpPr>
        <p:spPr>
          <a:xfrm>
            <a:off x="457200" y="3124296"/>
            <a:ext cx="928812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l"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Tokenizer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メソッドの使い方と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tokenized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データの中身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compute_metrics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：パフォーマンス指標による評価結果の表示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TrainingArguments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：学習パラメータの設定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Trainer 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学習メソッド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Confusion matrix 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混同行列（これは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python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ライブラリ）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save_model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：モデル保存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.eval()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：テストデータの評価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4C3BD25-67F1-54E9-7F24-EEF7C27ECB1A}"/>
              </a:ext>
            </a:extLst>
          </p:cNvPr>
          <p:cNvSpPr txBox="1"/>
          <p:nvPr/>
        </p:nvSpPr>
        <p:spPr>
          <a:xfrm>
            <a:off x="391886" y="1432803"/>
            <a:ext cx="11299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大体以下の実装がわかれば十分。以下が詳しい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なお、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CUDA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（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GPU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を使用する）の宣言は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model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に対してのみで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OK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。データ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(tokenizer)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</a:t>
            </a: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HuggingFace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メソッドで自動判断される模様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3BFD067-5DDE-3021-0137-2F7B6205995C}"/>
              </a:ext>
            </a:extLst>
          </p:cNvPr>
          <p:cNvSpPr txBox="1"/>
          <p:nvPr/>
        </p:nvSpPr>
        <p:spPr>
          <a:xfrm>
            <a:off x="457200" y="586895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その他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D00D289-DAB5-9D50-16D7-01380BFC2D85}"/>
              </a:ext>
            </a:extLst>
          </p:cNvPr>
          <p:cNvSpPr txBox="1"/>
          <p:nvPr/>
        </p:nvSpPr>
        <p:spPr>
          <a:xfrm>
            <a:off x="472012" y="6283966"/>
            <a:ext cx="92733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3"/>
              </a:rPr>
              <a:t>https://tech.aru-zakki.com/hugging-face-bert-classification/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57845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01FAB74-C54C-6835-D19F-63A6938F2B08}"/>
              </a:ext>
            </a:extLst>
          </p:cNvPr>
          <p:cNvSpPr txBox="1"/>
          <p:nvPr/>
        </p:nvSpPr>
        <p:spPr>
          <a:xfrm>
            <a:off x="886409" y="265922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メモ</a:t>
            </a:r>
          </a:p>
        </p:txBody>
      </p:sp>
    </p:spTree>
    <p:extLst>
      <p:ext uri="{BB962C8B-B14F-4D97-AF65-F5344CB8AC3E}">
        <p14:creationId xmlns:p14="http://schemas.microsoft.com/office/powerpoint/2010/main" val="39859357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A507677-49E6-4315-172E-B383130CCFE5}"/>
              </a:ext>
            </a:extLst>
          </p:cNvPr>
          <p:cNvSpPr txBox="1"/>
          <p:nvPr/>
        </p:nvSpPr>
        <p:spPr>
          <a:xfrm>
            <a:off x="457200" y="1701978"/>
            <a:ext cx="5457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Dataframe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からのデータセットの準備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B158C27-9ACE-C50F-454D-312337F4C719}"/>
              </a:ext>
            </a:extLst>
          </p:cNvPr>
          <p:cNvSpPr txBox="1"/>
          <p:nvPr/>
        </p:nvSpPr>
        <p:spPr>
          <a:xfrm>
            <a:off x="457200" y="2308468"/>
            <a:ext cx="9137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https://qiita.com/izaki_shin/items/70d4c51618c068fbb7a7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7837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2EC9029-1D64-47B4-A518-F2536489829F}"/>
              </a:ext>
            </a:extLst>
          </p:cNvPr>
          <p:cNvSpPr txBox="1"/>
          <p:nvPr/>
        </p:nvSpPr>
        <p:spPr>
          <a:xfrm>
            <a:off x="601925" y="714827"/>
            <a:ext cx="9768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いろいろな犬を同じ犬というものだと知覚し始める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3C6776B-9EBD-409A-BBD3-8EC6B2BF7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219" y="3001650"/>
            <a:ext cx="2793937" cy="292495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63CD222-C8CA-4753-913A-C3CBEEC34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882" y="4578924"/>
            <a:ext cx="2550353" cy="142182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2CF2BF9-4BD8-481C-AB1F-21B38F945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473" y="3168883"/>
            <a:ext cx="1334748" cy="1267337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DBB4CE0-CD34-4274-8A1B-A9611FD30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125" y="1973559"/>
            <a:ext cx="1225715" cy="142182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BD8A7B8-8DA4-42E9-921C-256721F3D58D}"/>
              </a:ext>
            </a:extLst>
          </p:cNvPr>
          <p:cNvSpPr txBox="1"/>
          <p:nvPr/>
        </p:nvSpPr>
        <p:spPr>
          <a:xfrm>
            <a:off x="3415551" y="4734327"/>
            <a:ext cx="393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kumimoji="1" lang="ja-JP" altLang="en-US" sz="135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3074" name="Picture 2" descr="かわいい犬のイラスト">
            <a:extLst>
              <a:ext uri="{FF2B5EF4-FFF2-40B4-BE49-F238E27FC236}">
                <a16:creationId xmlns:a16="http://schemas.microsoft.com/office/drawing/2014/main" id="{71B110BF-F5E4-448B-B1F9-8D2E71BE6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524" y="2874705"/>
            <a:ext cx="1561517" cy="156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3E312FF-6847-49CE-830D-F74F4ECF77EF}"/>
              </a:ext>
            </a:extLst>
          </p:cNvPr>
          <p:cNvSpPr txBox="1"/>
          <p:nvPr/>
        </p:nvSpPr>
        <p:spPr>
          <a:xfrm>
            <a:off x="4782017" y="4492028"/>
            <a:ext cx="153118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1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わんわん！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BF53B37-129A-40BB-96F9-7920CD3D4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5ECF2-9EE9-4E94-BB06-97D79EC54085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420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07407E-6 L 0.13932 0.2363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118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81481E-6 L 0.28919 0.0020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3" y="9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44444E-6 L 0.17253 -0.246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20" y="-1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24F023F-4004-404D-8704-FBCC0B73F01A}"/>
              </a:ext>
            </a:extLst>
          </p:cNvPr>
          <p:cNvSpPr txBox="1"/>
          <p:nvPr/>
        </p:nvSpPr>
        <p:spPr>
          <a:xfrm>
            <a:off x="2896141" y="129260"/>
            <a:ext cx="6735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この時人間の脳で何が起きているか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705AF3F-0233-4F93-94E5-B0E1127FF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292" y="2674104"/>
            <a:ext cx="3704401" cy="370440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1862D77-466B-4FBD-A708-7D0C98C20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411" y="2950911"/>
            <a:ext cx="1383052" cy="88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767374B-4091-490B-A2E3-571F09997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451" y="2984438"/>
            <a:ext cx="1383052" cy="88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23D43CF-AB00-4051-9591-E474D09BA1EF}"/>
              </a:ext>
            </a:extLst>
          </p:cNvPr>
          <p:cNvSpPr txBox="1"/>
          <p:nvPr/>
        </p:nvSpPr>
        <p:spPr>
          <a:xfrm>
            <a:off x="1369552" y="847467"/>
            <a:ext cx="97890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いろいろな犬を視るのと同時に、“わんわんよ”という情報（</a:t>
            </a:r>
            <a:r>
              <a:rPr kumimoji="1" lang="ja-JP" altLang="en-US" sz="2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教師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）を与えるとシナプスが活性化する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7BE1114-6E98-4513-9593-D269C3C9A80D}"/>
              </a:ext>
            </a:extLst>
          </p:cNvPr>
          <p:cNvSpPr txBox="1"/>
          <p:nvPr/>
        </p:nvSpPr>
        <p:spPr>
          <a:xfrm>
            <a:off x="55935" y="5115856"/>
            <a:ext cx="49562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人間の脳：約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2000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億個の神経細胞と数百兆個のシナプス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65352407-B4EF-475E-8950-F5BC460ED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4806" y="5075936"/>
            <a:ext cx="1297394" cy="163889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7453777-AAF3-47E7-AB13-5BA1B1013265}"/>
              </a:ext>
            </a:extLst>
          </p:cNvPr>
          <p:cNvSpPr txBox="1"/>
          <p:nvPr/>
        </p:nvSpPr>
        <p:spPr>
          <a:xfrm>
            <a:off x="7536951" y="465026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わんわんよ！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2A44462-B2F1-4AA7-98CC-197A7B07D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5ECF2-9EE9-4E94-BB06-97D79EC54085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26A06281-8A0C-1F02-6DB2-DA51D76E9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1328" y="2374341"/>
            <a:ext cx="787515" cy="747741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1C237EC5-344D-340B-1A2E-CB13D64E8E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693" y="3064633"/>
            <a:ext cx="846502" cy="98194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A5F13E3-29D3-ED04-B0F9-9BD630A0F1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8088" y="3899609"/>
            <a:ext cx="1711394" cy="954107"/>
          </a:xfrm>
          <a:prstGeom prst="rect">
            <a:avLst/>
          </a:prstGeom>
        </p:spPr>
      </p:pic>
      <p:sp>
        <p:nvSpPr>
          <p:cNvPr id="20" name="矢印: 下 19">
            <a:extLst>
              <a:ext uri="{FF2B5EF4-FFF2-40B4-BE49-F238E27FC236}">
                <a16:creationId xmlns:a16="http://schemas.microsoft.com/office/drawing/2014/main" id="{D80E5C37-0290-CB85-44B0-6A83C24EC5EB}"/>
              </a:ext>
            </a:extLst>
          </p:cNvPr>
          <p:cNvSpPr/>
          <p:nvPr/>
        </p:nvSpPr>
        <p:spPr>
          <a:xfrm>
            <a:off x="6321708" y="3285030"/>
            <a:ext cx="639704" cy="1095154"/>
          </a:xfrm>
          <a:prstGeom prst="downArrow">
            <a:avLst>
              <a:gd name="adj1" fmla="val 50000"/>
              <a:gd name="adj2" fmla="val 732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7FB0A363-916B-A494-847E-6B822E8893FD}"/>
              </a:ext>
            </a:extLst>
          </p:cNvPr>
          <p:cNvSpPr txBox="1"/>
          <p:nvPr/>
        </p:nvSpPr>
        <p:spPr>
          <a:xfrm>
            <a:off x="4939362" y="2509074"/>
            <a:ext cx="3262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目から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入る犬の刺激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0958B2C-2ED9-F559-DA91-A1EDD64E028A}"/>
              </a:ext>
            </a:extLst>
          </p:cNvPr>
          <p:cNvSpPr txBox="1"/>
          <p:nvPr/>
        </p:nvSpPr>
        <p:spPr>
          <a:xfrm>
            <a:off x="7335501" y="535299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わんわん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CC4F0D9-D952-807C-F805-1807EFB4BBE2}"/>
              </a:ext>
            </a:extLst>
          </p:cNvPr>
          <p:cNvSpPr txBox="1"/>
          <p:nvPr/>
        </p:nvSpPr>
        <p:spPr>
          <a:xfrm>
            <a:off x="9989044" y="574607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わんわんよ！</a:t>
            </a:r>
          </a:p>
        </p:txBody>
      </p:sp>
      <p:sp>
        <p:nvSpPr>
          <p:cNvPr id="24" name="矢印: 下 23">
            <a:extLst>
              <a:ext uri="{FF2B5EF4-FFF2-40B4-BE49-F238E27FC236}">
                <a16:creationId xmlns:a16="http://schemas.microsoft.com/office/drawing/2014/main" id="{8F9AA3C0-38DE-6165-DDDB-0F7DEA8F6830}"/>
              </a:ext>
            </a:extLst>
          </p:cNvPr>
          <p:cNvSpPr/>
          <p:nvPr/>
        </p:nvSpPr>
        <p:spPr>
          <a:xfrm flipV="1">
            <a:off x="6358290" y="5115856"/>
            <a:ext cx="639704" cy="1137229"/>
          </a:xfrm>
          <a:prstGeom prst="downArrow">
            <a:avLst>
              <a:gd name="adj1" fmla="val 50000"/>
              <a:gd name="adj2" fmla="val 732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8E3B5E5-DE7F-1519-3F19-DEF359F99288}"/>
              </a:ext>
            </a:extLst>
          </p:cNvPr>
          <p:cNvSpPr txBox="1"/>
          <p:nvPr/>
        </p:nvSpPr>
        <p:spPr>
          <a:xfrm>
            <a:off x="4585261" y="6299445"/>
            <a:ext cx="4185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ことば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（わんわん）の刺激</a:t>
            </a:r>
          </a:p>
        </p:txBody>
      </p:sp>
      <p:sp>
        <p:nvSpPr>
          <p:cNvPr id="26" name="星: 4 pt 25">
            <a:extLst>
              <a:ext uri="{FF2B5EF4-FFF2-40B4-BE49-F238E27FC236}">
                <a16:creationId xmlns:a16="http://schemas.microsoft.com/office/drawing/2014/main" id="{1D80DE96-C487-36DF-1158-7ABC59918A7F}"/>
              </a:ext>
            </a:extLst>
          </p:cNvPr>
          <p:cNvSpPr/>
          <p:nvPr/>
        </p:nvSpPr>
        <p:spPr>
          <a:xfrm rot="1280242">
            <a:off x="6215484" y="4388915"/>
            <a:ext cx="899931" cy="771348"/>
          </a:xfrm>
          <a:prstGeom prst="star4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746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図 24">
            <a:extLst>
              <a:ext uri="{FF2B5EF4-FFF2-40B4-BE49-F238E27FC236}">
                <a16:creationId xmlns:a16="http://schemas.microsoft.com/office/drawing/2014/main" id="{A01C549C-6A2A-4A50-AA8A-1566C7F32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95041">
            <a:off x="4462008" y="1023614"/>
            <a:ext cx="2873331" cy="287333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A81355B-A1F6-2A77-5632-6F79F1F72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642" y="3103341"/>
            <a:ext cx="4303610" cy="2881459"/>
          </a:xfrm>
          <a:prstGeom prst="rect">
            <a:avLst/>
          </a:prstGeom>
        </p:spPr>
      </p:pic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482F0D0B-41F7-4E39-BDDA-AA68716DA74D}"/>
              </a:ext>
            </a:extLst>
          </p:cNvPr>
          <p:cNvCxnSpPr>
            <a:cxnSpLocks/>
            <a:endCxn id="22" idx="1"/>
          </p:cNvCxnSpPr>
          <p:nvPr/>
        </p:nvCxnSpPr>
        <p:spPr>
          <a:xfrm flipH="1">
            <a:off x="6010665" y="1898861"/>
            <a:ext cx="12560" cy="4305401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D685C34-33A1-4A86-9324-8A9C994BF74E}"/>
              </a:ext>
            </a:extLst>
          </p:cNvPr>
          <p:cNvSpPr txBox="1"/>
          <p:nvPr/>
        </p:nvSpPr>
        <p:spPr>
          <a:xfrm>
            <a:off x="362516" y="373730"/>
            <a:ext cx="10854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ニューラルネットワークの学習：人の脳の学習と似ている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2817B13-08EA-49F1-8947-E0956731FC65}"/>
              </a:ext>
            </a:extLst>
          </p:cNvPr>
          <p:cNvSpPr txBox="1"/>
          <p:nvPr/>
        </p:nvSpPr>
        <p:spPr>
          <a:xfrm>
            <a:off x="8008252" y="6036589"/>
            <a:ext cx="3804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AI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に入力する犬の刺激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E54240C-6994-4F99-A65D-53024ACA96FC}"/>
              </a:ext>
            </a:extLst>
          </p:cNvPr>
          <p:cNvSpPr txBox="1"/>
          <p:nvPr/>
        </p:nvSpPr>
        <p:spPr>
          <a:xfrm>
            <a:off x="2806926" y="3429000"/>
            <a:ext cx="1124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1: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犬だ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B58C18E6-D6AC-42B9-AC44-0125819497D3}"/>
                  </a:ext>
                </a:extLst>
              </p:cNvPr>
              <p:cNvSpPr txBox="1"/>
              <p:nvPr/>
            </p:nvSpPr>
            <p:spPr>
              <a:xfrm>
                <a:off x="6511494" y="1549307"/>
                <a:ext cx="5403548" cy="989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</a:rPr>
                          <m:t>𝑑𝑜𝑔</m:t>
                        </m:r>
                      </m:sub>
                    </m:sSub>
                    <m:r>
                      <a:rPr kumimoji="1" lang="ja-JP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</a:rPr>
                      <m:t>より</m:t>
                    </m:r>
                  </m:oMath>
                </a14:m>
                <a:r>
                  <a:rPr kumimoji="1"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大きな刺激だと犬だと理解する</a:t>
                </a:r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B58C18E6-D6AC-42B9-AC44-012581949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494" y="1549307"/>
                <a:ext cx="5403548" cy="989117"/>
              </a:xfrm>
              <a:prstGeom prst="rect">
                <a:avLst/>
              </a:prstGeom>
              <a:blipFill>
                <a:blip r:embed="rId4"/>
                <a:stretch>
                  <a:fillRect l="-2255" t="-2469"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EBED9ED-FE97-4821-AB55-D15326E4D960}"/>
              </a:ext>
            </a:extLst>
          </p:cNvPr>
          <p:cNvSpPr txBox="1"/>
          <p:nvPr/>
        </p:nvSpPr>
        <p:spPr>
          <a:xfrm>
            <a:off x="1916299" y="5574924"/>
            <a:ext cx="2047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0: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犬じゃない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3C3C5D6-1C83-4B89-BD6A-8D876830A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4634" y="6316668"/>
            <a:ext cx="2743200" cy="365125"/>
          </a:xfrm>
        </p:spPr>
        <p:txBody>
          <a:bodyPr/>
          <a:lstStyle/>
          <a:p>
            <a:fld id="{7605ECF2-9EE9-4E94-BB06-97D79EC54085}" type="slidenum">
              <a:rPr kumimoji="1" lang="ja-JP" altLang="en-US" smtClean="0"/>
              <a:t>7</a:t>
            </a:fld>
            <a:endParaRPr kumimoji="1" lang="ja-JP" altLang="en-US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75F472B9-5C12-9C6F-57AA-3E424CA36375}"/>
              </a:ext>
            </a:extLst>
          </p:cNvPr>
          <p:cNvCxnSpPr/>
          <p:nvPr/>
        </p:nvCxnSpPr>
        <p:spPr>
          <a:xfrm flipV="1">
            <a:off x="3951438" y="3399211"/>
            <a:ext cx="0" cy="25855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AD973F3C-11AF-713E-9D25-3E788E35CD65}"/>
              </a:ext>
            </a:extLst>
          </p:cNvPr>
          <p:cNvCxnSpPr>
            <a:cxnSpLocks/>
          </p:cNvCxnSpPr>
          <p:nvPr/>
        </p:nvCxnSpPr>
        <p:spPr>
          <a:xfrm flipV="1">
            <a:off x="3951438" y="5930365"/>
            <a:ext cx="4289125" cy="544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FBB011BB-EF35-C644-BF1A-EC23A9AF793E}"/>
                  </a:ext>
                </a:extLst>
              </p:cNvPr>
              <p:cNvSpPr txBox="1"/>
              <p:nvPr/>
            </p:nvSpPr>
            <p:spPr>
              <a:xfrm>
                <a:off x="7540706" y="5944256"/>
                <a:ext cx="59740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𝑥</m:t>
                      </m:r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:</m:t>
                      </m:r>
                    </m:oMath>
                  </m:oMathPara>
                </a14:m>
                <a:endParaRPr kumimoji="1" lang="ja-JP" altLang="en-US" sz="4000" dirty="0"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FBB011BB-EF35-C644-BF1A-EC23A9AF7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706" y="5944256"/>
                <a:ext cx="597408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77D97073-2B21-A81C-762D-67AEAF222507}"/>
                  </a:ext>
                </a:extLst>
              </p:cNvPr>
              <p:cNvSpPr txBox="1"/>
              <p:nvPr/>
            </p:nvSpPr>
            <p:spPr>
              <a:xfrm>
                <a:off x="1797096" y="4137737"/>
                <a:ext cx="54489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𝑦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:</m:t>
                      </m:r>
                    </m:oMath>
                  </m:oMathPara>
                </a14:m>
                <a:endParaRPr kumimoji="1" lang="ja-JP" altLang="en-US" sz="3600" dirty="0"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77D97073-2B21-A81C-762D-67AEAF222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096" y="4137737"/>
                <a:ext cx="544893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A7FC280-7ED3-CF58-33F4-89D6DDE4F863}"/>
              </a:ext>
            </a:extLst>
          </p:cNvPr>
          <p:cNvSpPr txBox="1"/>
          <p:nvPr/>
        </p:nvSpPr>
        <p:spPr>
          <a:xfrm>
            <a:off x="2285364" y="4227077"/>
            <a:ext cx="1853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AI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による犬の判定結果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3A6C06B-5AEE-C4BC-9C5C-697A4ED5BC0A}"/>
              </a:ext>
            </a:extLst>
          </p:cNvPr>
          <p:cNvSpPr txBox="1"/>
          <p:nvPr/>
        </p:nvSpPr>
        <p:spPr>
          <a:xfrm>
            <a:off x="6010665" y="597342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犬らしい</a:t>
            </a:r>
          </a:p>
        </p:txBody>
      </p: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50833F53-0FC5-7C65-BF17-B69DA065B774}"/>
              </a:ext>
            </a:extLst>
          </p:cNvPr>
          <p:cNvCxnSpPr>
            <a:cxnSpLocks/>
          </p:cNvCxnSpPr>
          <p:nvPr/>
        </p:nvCxnSpPr>
        <p:spPr>
          <a:xfrm flipV="1">
            <a:off x="3962400" y="3537553"/>
            <a:ext cx="4025366" cy="5122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矢印: 右 31">
            <a:extLst>
              <a:ext uri="{FF2B5EF4-FFF2-40B4-BE49-F238E27FC236}">
                <a16:creationId xmlns:a16="http://schemas.microsoft.com/office/drawing/2014/main" id="{61FBBDB0-4445-0F44-2CF0-676A65FBE4C0}"/>
              </a:ext>
            </a:extLst>
          </p:cNvPr>
          <p:cNvSpPr/>
          <p:nvPr/>
        </p:nvSpPr>
        <p:spPr>
          <a:xfrm>
            <a:off x="6096000" y="6276339"/>
            <a:ext cx="835738" cy="365125"/>
          </a:xfrm>
          <a:prstGeom prst="rightArrow">
            <a:avLst>
              <a:gd name="adj1" fmla="val 50000"/>
              <a:gd name="adj2" fmla="val 688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23BD9052-1D8F-EE33-31F4-7131E89F650B}"/>
                  </a:ext>
                </a:extLst>
              </p:cNvPr>
              <p:cNvSpPr txBox="1"/>
              <p:nvPr/>
            </p:nvSpPr>
            <p:spPr>
              <a:xfrm>
                <a:off x="5751997" y="5352822"/>
                <a:ext cx="1059201" cy="5990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メイリオ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メイリオ" panose="020B0604030504040204" pitchFamily="50" charset="-128"/>
                            </a:rPr>
                            <m:t>𝑑𝑜𝑔</m:t>
                          </m:r>
                        </m:sub>
                      </m:sSub>
                    </m:oMath>
                  </m:oMathPara>
                </a14:m>
                <a:endParaRPr kumimoji="1" lang="ja-JP" altLang="en-US" sz="3600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23BD9052-1D8F-EE33-31F4-7131E89F6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997" y="5352822"/>
                <a:ext cx="1059201" cy="5990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1682DF35-8CB5-C232-0A41-672F42FA7674}"/>
                  </a:ext>
                </a:extLst>
              </p:cNvPr>
              <p:cNvSpPr txBox="1"/>
              <p:nvPr/>
            </p:nvSpPr>
            <p:spPr>
              <a:xfrm>
                <a:off x="6164212" y="4108991"/>
                <a:ext cx="2707729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𝑦</m:t>
                      </m:r>
                      <m:r>
                        <a:rPr kumimoji="1" lang="en-US" altLang="ja-JP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kumimoji="1" lang="en-US" altLang="ja-JP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メイリオ" panose="020B0604030504040204" pitchFamily="50" charset="-128"/>
                            </a:rPr>
                            <m:t>𝐴𝐼</m:t>
                          </m:r>
                        </m:sub>
                      </m:sSub>
                      <m:r>
                        <a:rPr kumimoji="1" lang="en-US" altLang="ja-JP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(</m:t>
                      </m:r>
                      <m:r>
                        <a:rPr kumimoji="1" lang="en-US" altLang="ja-JP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𝑥</m:t>
                      </m:r>
                      <m:r>
                        <a:rPr kumimoji="1" lang="en-US" altLang="ja-JP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メイリオ" panose="020B0604030504040204" pitchFamily="50" charset="-128"/>
                        </a:rPr>
                        <m:t>)</m:t>
                      </m:r>
                    </m:oMath>
                  </m:oMathPara>
                </a14:m>
                <a:endParaRPr kumimoji="1" lang="ja-JP" altLang="en-US" sz="4400" dirty="0">
                  <a:solidFill>
                    <a:srgbClr val="0070C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1682DF35-8CB5-C232-0A41-672F42FA7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212" y="4108991"/>
                <a:ext cx="2707729" cy="6771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9319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89448012-A4F9-4F78-BBE8-17E1E6F0A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09" y="2234227"/>
            <a:ext cx="5492781" cy="4119586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F674636-B086-4411-A95C-94F2AD47AD08}"/>
              </a:ext>
            </a:extLst>
          </p:cNvPr>
          <p:cNvSpPr txBox="1"/>
          <p:nvPr/>
        </p:nvSpPr>
        <p:spPr>
          <a:xfrm>
            <a:off x="401096" y="301416"/>
            <a:ext cx="101361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AI</a:t>
            </a:r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はシナプスの巨大な集まりをプログラムで表現する</a:t>
            </a:r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D4DD2609-58A9-448C-ACB9-9B5FB9FC08A9}"/>
              </a:ext>
            </a:extLst>
          </p:cNvPr>
          <p:cNvSpPr/>
          <p:nvPr/>
        </p:nvSpPr>
        <p:spPr>
          <a:xfrm>
            <a:off x="2477203" y="2150035"/>
            <a:ext cx="995495" cy="727568"/>
          </a:xfrm>
          <a:custGeom>
            <a:avLst/>
            <a:gdLst>
              <a:gd name="connsiteX0" fmla="*/ 0 w 5448300"/>
              <a:gd name="connsiteY0" fmla="*/ 2657475 h 2657475"/>
              <a:gd name="connsiteX1" fmla="*/ 752475 w 5448300"/>
              <a:gd name="connsiteY1" fmla="*/ 2619375 h 2657475"/>
              <a:gd name="connsiteX2" fmla="*/ 1590675 w 5448300"/>
              <a:gd name="connsiteY2" fmla="*/ 2266950 h 2657475"/>
              <a:gd name="connsiteX3" fmla="*/ 2286000 w 5448300"/>
              <a:gd name="connsiteY3" fmla="*/ 1590675 h 2657475"/>
              <a:gd name="connsiteX4" fmla="*/ 2895600 w 5448300"/>
              <a:gd name="connsiteY4" fmla="*/ 866775 h 2657475"/>
              <a:gd name="connsiteX5" fmla="*/ 3448050 w 5448300"/>
              <a:gd name="connsiteY5" fmla="*/ 400050 h 2657475"/>
              <a:gd name="connsiteX6" fmla="*/ 4286250 w 5448300"/>
              <a:gd name="connsiteY6" fmla="*/ 123825 h 2657475"/>
              <a:gd name="connsiteX7" fmla="*/ 5448300 w 5448300"/>
              <a:gd name="connsiteY7" fmla="*/ 0 h 2657475"/>
              <a:gd name="connsiteX8" fmla="*/ 5448300 w 5448300"/>
              <a:gd name="connsiteY8" fmla="*/ 0 h 265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48300" h="2657475">
                <a:moveTo>
                  <a:pt x="0" y="2657475"/>
                </a:moveTo>
                <a:lnTo>
                  <a:pt x="752475" y="2619375"/>
                </a:lnTo>
                <a:cubicBezTo>
                  <a:pt x="1017588" y="2554287"/>
                  <a:pt x="1335088" y="2438400"/>
                  <a:pt x="1590675" y="2266950"/>
                </a:cubicBezTo>
                <a:cubicBezTo>
                  <a:pt x="1846263" y="2095500"/>
                  <a:pt x="2068513" y="1824037"/>
                  <a:pt x="2286000" y="1590675"/>
                </a:cubicBezTo>
                <a:cubicBezTo>
                  <a:pt x="2503487" y="1357313"/>
                  <a:pt x="2701925" y="1065213"/>
                  <a:pt x="2895600" y="866775"/>
                </a:cubicBezTo>
                <a:cubicBezTo>
                  <a:pt x="3089275" y="668337"/>
                  <a:pt x="3216275" y="523875"/>
                  <a:pt x="3448050" y="400050"/>
                </a:cubicBezTo>
                <a:cubicBezTo>
                  <a:pt x="3679825" y="276225"/>
                  <a:pt x="3952875" y="190500"/>
                  <a:pt x="4286250" y="123825"/>
                </a:cubicBezTo>
                <a:cubicBezTo>
                  <a:pt x="4619625" y="57150"/>
                  <a:pt x="5448300" y="0"/>
                  <a:pt x="5448300" y="0"/>
                </a:cubicBezTo>
                <a:lnTo>
                  <a:pt x="5448300" y="0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0B6449D-7CC2-4A10-8FB7-4D5B1D669C0B}"/>
              </a:ext>
            </a:extLst>
          </p:cNvPr>
          <p:cNvSpPr/>
          <p:nvPr/>
        </p:nvSpPr>
        <p:spPr>
          <a:xfrm>
            <a:off x="2193701" y="1817412"/>
            <a:ext cx="1562493" cy="139281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A36D9FC4-2143-49F4-A584-CA62678E3058}"/>
              </a:ext>
            </a:extLst>
          </p:cNvPr>
          <p:cNvCxnSpPr/>
          <p:nvPr/>
        </p:nvCxnSpPr>
        <p:spPr>
          <a:xfrm>
            <a:off x="3629624" y="2958795"/>
            <a:ext cx="565608" cy="57974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A1A2CF0-8A4C-4627-8505-98243460E8EE}"/>
              </a:ext>
            </a:extLst>
          </p:cNvPr>
          <p:cNvSpPr txBox="1"/>
          <p:nvPr/>
        </p:nvSpPr>
        <p:spPr>
          <a:xfrm>
            <a:off x="509289" y="863305"/>
            <a:ext cx="99806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たくさんのシナプス関数を神経細胞のようにつなぎあわせると、人間の脳と同じような働きをするんじゃないか？？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B580EBF-E2C5-4DC5-9085-E25B1AD9573A}"/>
              </a:ext>
            </a:extLst>
          </p:cNvPr>
          <p:cNvSpPr txBox="1"/>
          <p:nvPr/>
        </p:nvSpPr>
        <p:spPr>
          <a:xfrm>
            <a:off x="3912428" y="2031021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ニューラルネットワーク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8749EDE-0C27-404F-84A4-02F1D69B7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0486" y="6383477"/>
            <a:ext cx="2743200" cy="365125"/>
          </a:xfrm>
        </p:spPr>
        <p:txBody>
          <a:bodyPr/>
          <a:lstStyle/>
          <a:p>
            <a:fld id="{7605ECF2-9EE9-4E94-BB06-97D79EC54085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5EEA834-492B-E13B-281B-C82E59AB8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0486" y="2875849"/>
            <a:ext cx="2207018" cy="2787943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62B6886-BA3E-3DD8-A56C-A836ADFED9A5}"/>
              </a:ext>
            </a:extLst>
          </p:cNvPr>
          <p:cNvSpPr txBox="1"/>
          <p:nvPr/>
        </p:nvSpPr>
        <p:spPr>
          <a:xfrm>
            <a:off x="9122405" y="2435575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わんわんよ！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F65C98EA-81AF-5FC3-3BDA-97299E78C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793" y="5089253"/>
            <a:ext cx="1584591" cy="883414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7CC2F8E-C251-4B89-422A-FED3CE3BE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747" y="3751597"/>
            <a:ext cx="1004857" cy="95410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33B054BC-484B-04E9-5511-EDF5064D43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512" y="3422981"/>
            <a:ext cx="1054941" cy="1223732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1871090-1F2D-B7D9-A53E-3D558E7F4180}"/>
              </a:ext>
            </a:extLst>
          </p:cNvPr>
          <p:cNvSpPr txBox="1"/>
          <p:nvPr/>
        </p:nvSpPr>
        <p:spPr>
          <a:xfrm>
            <a:off x="248314" y="6184374"/>
            <a:ext cx="11264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ニューラルネットワークが人の脳と似ているならば、汎用学習ができるのでは？</a:t>
            </a:r>
            <a:endParaRPr kumimoji="1"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82582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121CA2E-99A3-01A5-A713-D7157C4A2274}"/>
              </a:ext>
            </a:extLst>
          </p:cNvPr>
          <p:cNvSpPr txBox="1"/>
          <p:nvPr/>
        </p:nvSpPr>
        <p:spPr>
          <a:xfrm>
            <a:off x="320353" y="873323"/>
            <a:ext cx="113273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人間の‘認識’は具体的なモノ→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抽象概念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の階層構造になる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具体的なモノよりも抽象概念の認識のほうが難しい（知能の発達とは抽象概念理解力の発達である）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 algn="l">
              <a:buFont typeface="+mj-lt"/>
              <a:buAutoNum type="arabicPeriod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一端抽象概念を認識すると、見たことがないものも識別できるようになる（汎用的な学習）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8DE3E3C-A4F4-CC7C-9089-321E77FF8F47}"/>
              </a:ext>
            </a:extLst>
          </p:cNvPr>
          <p:cNvSpPr txBox="1"/>
          <p:nvPr/>
        </p:nvSpPr>
        <p:spPr>
          <a:xfrm>
            <a:off x="320353" y="263817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その後の認知発達　～　人は汎用学習機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CE3D2BD-E2E8-B66C-1399-C7E75DA010AF}"/>
              </a:ext>
            </a:extLst>
          </p:cNvPr>
          <p:cNvSpPr txBox="1"/>
          <p:nvPr/>
        </p:nvSpPr>
        <p:spPr>
          <a:xfrm>
            <a:off x="1015351" y="469569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イヌ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69E7F53-0677-FC8A-AC15-6C1F39C73D0C}"/>
              </a:ext>
            </a:extLst>
          </p:cNvPr>
          <p:cNvSpPr txBox="1"/>
          <p:nvPr/>
        </p:nvSpPr>
        <p:spPr>
          <a:xfrm>
            <a:off x="4346380" y="469569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牛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9E060E6-EFBE-D88F-0ABE-0B18824D5CD6}"/>
              </a:ext>
            </a:extLst>
          </p:cNvPr>
          <p:cNvSpPr txBox="1"/>
          <p:nvPr/>
        </p:nvSpPr>
        <p:spPr>
          <a:xfrm>
            <a:off x="2531477" y="356399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哺乳類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94B2129-229A-9637-76B7-77046340DC25}"/>
              </a:ext>
            </a:extLst>
          </p:cNvPr>
          <p:cNvSpPr txBox="1"/>
          <p:nvPr/>
        </p:nvSpPr>
        <p:spPr>
          <a:xfrm>
            <a:off x="7777672" y="469569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バッタ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12E1FADC-B58D-EAE5-D350-3F33E393026A}"/>
              </a:ext>
            </a:extLst>
          </p:cNvPr>
          <p:cNvSpPr txBox="1"/>
          <p:nvPr/>
        </p:nvSpPr>
        <p:spPr>
          <a:xfrm>
            <a:off x="9114974" y="35640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昆虫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D7A52A05-73C1-E547-54DF-890A01919C79}"/>
              </a:ext>
            </a:extLst>
          </p:cNvPr>
          <p:cNvSpPr txBox="1"/>
          <p:nvPr/>
        </p:nvSpPr>
        <p:spPr>
          <a:xfrm>
            <a:off x="5109144" y="232948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動物</a:t>
            </a:r>
          </a:p>
        </p:txBody>
      </p:sp>
      <p:sp>
        <p:nvSpPr>
          <p:cNvPr id="34" name="矢印: 上 33">
            <a:extLst>
              <a:ext uri="{FF2B5EF4-FFF2-40B4-BE49-F238E27FC236}">
                <a16:creationId xmlns:a16="http://schemas.microsoft.com/office/drawing/2014/main" id="{0454A25B-9B8C-24EA-5F44-6353C43DAA64}"/>
              </a:ext>
            </a:extLst>
          </p:cNvPr>
          <p:cNvSpPr/>
          <p:nvPr/>
        </p:nvSpPr>
        <p:spPr>
          <a:xfrm>
            <a:off x="11036690" y="2791143"/>
            <a:ext cx="279918" cy="2465311"/>
          </a:xfrm>
          <a:prstGeom prst="upArrow">
            <a:avLst>
              <a:gd name="adj1" fmla="val 50000"/>
              <a:gd name="adj2" fmla="val 13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EFFE0C89-FAAD-5BEF-0E8D-28424A8BCFC3}"/>
              </a:ext>
            </a:extLst>
          </p:cNvPr>
          <p:cNvSpPr txBox="1"/>
          <p:nvPr/>
        </p:nvSpPr>
        <p:spPr>
          <a:xfrm>
            <a:off x="11303786" y="3277840"/>
            <a:ext cx="553998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認知発達の方向</a:t>
            </a:r>
          </a:p>
        </p:txBody>
      </p:sp>
      <p:cxnSp>
        <p:nvCxnSpPr>
          <p:cNvPr id="36" name="コネクタ: カギ線 35">
            <a:extLst>
              <a:ext uri="{FF2B5EF4-FFF2-40B4-BE49-F238E27FC236}">
                <a16:creationId xmlns:a16="http://schemas.microsoft.com/office/drawing/2014/main" id="{48B6D81B-A3F3-7530-BCED-6D8F5072B3F7}"/>
              </a:ext>
            </a:extLst>
          </p:cNvPr>
          <p:cNvCxnSpPr>
            <a:stCxn id="23" idx="2"/>
            <a:endCxn id="14" idx="0"/>
          </p:cNvCxnSpPr>
          <p:nvPr/>
        </p:nvCxnSpPr>
        <p:spPr>
          <a:xfrm rot="5400000">
            <a:off x="1915453" y="3525672"/>
            <a:ext cx="670030" cy="16700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コネクタ: カギ線 36">
            <a:extLst>
              <a:ext uri="{FF2B5EF4-FFF2-40B4-BE49-F238E27FC236}">
                <a16:creationId xmlns:a16="http://schemas.microsoft.com/office/drawing/2014/main" id="{7FC32B8E-373A-0553-308A-11B30634A234}"/>
              </a:ext>
            </a:extLst>
          </p:cNvPr>
          <p:cNvCxnSpPr>
            <a:stCxn id="23" idx="2"/>
            <a:endCxn id="18" idx="0"/>
          </p:cNvCxnSpPr>
          <p:nvPr/>
        </p:nvCxnSpPr>
        <p:spPr>
          <a:xfrm rot="16200000" flipH="1">
            <a:off x="3504023" y="3607115"/>
            <a:ext cx="670030" cy="15071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コネクタ: カギ線 37">
            <a:extLst>
              <a:ext uri="{FF2B5EF4-FFF2-40B4-BE49-F238E27FC236}">
                <a16:creationId xmlns:a16="http://schemas.microsoft.com/office/drawing/2014/main" id="{27F30671-7B95-25D2-ACEA-4EB6C818178B}"/>
              </a:ext>
            </a:extLst>
          </p:cNvPr>
          <p:cNvCxnSpPr>
            <a:stCxn id="30" idx="2"/>
            <a:endCxn id="23" idx="0"/>
          </p:cNvCxnSpPr>
          <p:nvPr/>
        </p:nvCxnSpPr>
        <p:spPr>
          <a:xfrm rot="5400000">
            <a:off x="3910938" y="1965683"/>
            <a:ext cx="772854" cy="24237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コネクタ: カギ線 38">
            <a:extLst>
              <a:ext uri="{FF2B5EF4-FFF2-40B4-BE49-F238E27FC236}">
                <a16:creationId xmlns:a16="http://schemas.microsoft.com/office/drawing/2014/main" id="{45EE9861-D5BF-384A-F819-2C3773DA037C}"/>
              </a:ext>
            </a:extLst>
          </p:cNvPr>
          <p:cNvCxnSpPr>
            <a:stCxn id="30" idx="2"/>
            <a:endCxn id="29" idx="0"/>
          </p:cNvCxnSpPr>
          <p:nvPr/>
        </p:nvCxnSpPr>
        <p:spPr>
          <a:xfrm rot="16200000" flipH="1">
            <a:off x="7125742" y="1174657"/>
            <a:ext cx="772855" cy="40058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コネクタ: カギ線 39">
            <a:extLst>
              <a:ext uri="{FF2B5EF4-FFF2-40B4-BE49-F238E27FC236}">
                <a16:creationId xmlns:a16="http://schemas.microsoft.com/office/drawing/2014/main" id="{9AC2BAF8-D725-2EC8-B96A-B4DD7C934ADB}"/>
              </a:ext>
            </a:extLst>
          </p:cNvPr>
          <p:cNvCxnSpPr>
            <a:stCxn id="29" idx="2"/>
            <a:endCxn id="27" idx="0"/>
          </p:cNvCxnSpPr>
          <p:nvPr/>
        </p:nvCxnSpPr>
        <p:spPr>
          <a:xfrm rot="5400000">
            <a:off x="8588363" y="3768972"/>
            <a:ext cx="670029" cy="11834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803EAC5E-FA85-C2CB-0098-B1F3E7C6C202}"/>
              </a:ext>
            </a:extLst>
          </p:cNvPr>
          <p:cNvSpPr txBox="1"/>
          <p:nvPr/>
        </p:nvSpPr>
        <p:spPr>
          <a:xfrm>
            <a:off x="2459769" y="469569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ネコ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D31E99FD-4088-9090-2F97-CF92CEA579A8}"/>
              </a:ext>
            </a:extLst>
          </p:cNvPr>
          <p:cNvSpPr txBox="1"/>
          <p:nvPr/>
        </p:nvSpPr>
        <p:spPr>
          <a:xfrm>
            <a:off x="9893212" y="468829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蝶々</a:t>
            </a:r>
          </a:p>
        </p:txBody>
      </p:sp>
      <p:cxnSp>
        <p:nvCxnSpPr>
          <p:cNvPr id="43" name="コネクタ: カギ線 42">
            <a:extLst>
              <a:ext uri="{FF2B5EF4-FFF2-40B4-BE49-F238E27FC236}">
                <a16:creationId xmlns:a16="http://schemas.microsoft.com/office/drawing/2014/main" id="{8C834B38-D03A-8E80-FAA9-0BA391202F97}"/>
              </a:ext>
            </a:extLst>
          </p:cNvPr>
          <p:cNvCxnSpPr>
            <a:stCxn id="29" idx="2"/>
            <a:endCxn id="42" idx="0"/>
          </p:cNvCxnSpPr>
          <p:nvPr/>
        </p:nvCxnSpPr>
        <p:spPr>
          <a:xfrm rot="16200000" flipH="1">
            <a:off x="9572889" y="3967860"/>
            <a:ext cx="662628" cy="7782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コネクタ: カギ線 43">
            <a:extLst>
              <a:ext uri="{FF2B5EF4-FFF2-40B4-BE49-F238E27FC236}">
                <a16:creationId xmlns:a16="http://schemas.microsoft.com/office/drawing/2014/main" id="{B0F08124-847F-EE22-0619-C57F77E03596}"/>
              </a:ext>
            </a:extLst>
          </p:cNvPr>
          <p:cNvCxnSpPr>
            <a:stCxn id="23" idx="2"/>
            <a:endCxn id="41" idx="0"/>
          </p:cNvCxnSpPr>
          <p:nvPr/>
        </p:nvCxnSpPr>
        <p:spPr>
          <a:xfrm rot="5400000">
            <a:off x="2637662" y="4247881"/>
            <a:ext cx="670030" cy="2255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C55B1C4B-206E-7344-7758-6C76E9A57B39}"/>
              </a:ext>
            </a:extLst>
          </p:cNvPr>
          <p:cNvSpPr txBox="1"/>
          <p:nvPr/>
        </p:nvSpPr>
        <p:spPr>
          <a:xfrm>
            <a:off x="5722802" y="6081647"/>
            <a:ext cx="58471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未知の動物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→ 抽象知識～哺乳類、爬虫類、昆虫らしさにもとづいて判別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D85DC155-569D-63FD-3DC1-CA629065AAAE}"/>
              </a:ext>
            </a:extLst>
          </p:cNvPr>
          <p:cNvSpPr txBox="1"/>
          <p:nvPr/>
        </p:nvSpPr>
        <p:spPr>
          <a:xfrm>
            <a:off x="223934" y="585561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柴犬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2EACC792-7AEE-83B9-4B5B-6DE31ACDB3DF}"/>
              </a:ext>
            </a:extLst>
          </p:cNvPr>
          <p:cNvSpPr txBox="1"/>
          <p:nvPr/>
        </p:nvSpPr>
        <p:spPr>
          <a:xfrm>
            <a:off x="1655938" y="585081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秋田犬</a:t>
            </a:r>
          </a:p>
        </p:txBody>
      </p:sp>
      <p:cxnSp>
        <p:nvCxnSpPr>
          <p:cNvPr id="48" name="コネクタ: カギ線 47">
            <a:extLst>
              <a:ext uri="{FF2B5EF4-FFF2-40B4-BE49-F238E27FC236}">
                <a16:creationId xmlns:a16="http://schemas.microsoft.com/office/drawing/2014/main" id="{EAA3623E-F7AA-82B0-D36E-C91440F56326}"/>
              </a:ext>
            </a:extLst>
          </p:cNvPr>
          <p:cNvCxnSpPr>
            <a:stCxn id="14" idx="2"/>
            <a:endCxn id="46" idx="0"/>
          </p:cNvCxnSpPr>
          <p:nvPr/>
        </p:nvCxnSpPr>
        <p:spPr>
          <a:xfrm rot="5400000">
            <a:off x="670626" y="5110778"/>
            <a:ext cx="698255" cy="7914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コネクタ: カギ線 48">
            <a:extLst>
              <a:ext uri="{FF2B5EF4-FFF2-40B4-BE49-F238E27FC236}">
                <a16:creationId xmlns:a16="http://schemas.microsoft.com/office/drawing/2014/main" id="{D3D48859-B7F1-DF6D-7142-7B64E8727F9A}"/>
              </a:ext>
            </a:extLst>
          </p:cNvPr>
          <p:cNvCxnSpPr>
            <a:stCxn id="14" idx="2"/>
            <a:endCxn id="47" idx="0"/>
          </p:cNvCxnSpPr>
          <p:nvPr/>
        </p:nvCxnSpPr>
        <p:spPr>
          <a:xfrm rot="16200000" flipH="1">
            <a:off x="1465970" y="5106849"/>
            <a:ext cx="693456" cy="7944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 descr="恐竜も爬虫類だった?! 現存する爬虫類とその特徴について | animal lab（アニラボ）">
            <a:extLst>
              <a:ext uri="{FF2B5EF4-FFF2-40B4-BE49-F238E27FC236}">
                <a16:creationId xmlns:a16="http://schemas.microsoft.com/office/drawing/2014/main" id="{DF374A35-190F-4795-417E-9C0365F84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786" y="5803892"/>
            <a:ext cx="1835387" cy="105410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40B2837B-749C-8A48-FC01-3C0E0A537A10}"/>
              </a:ext>
            </a:extLst>
          </p:cNvPr>
          <p:cNvSpPr txBox="1"/>
          <p:nvPr/>
        </p:nvSpPr>
        <p:spPr>
          <a:xfrm>
            <a:off x="4970374" y="468829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トカゲ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0C34CF52-BCDF-60AB-CD4F-F2A17FB61162}"/>
              </a:ext>
            </a:extLst>
          </p:cNvPr>
          <p:cNvSpPr txBox="1"/>
          <p:nvPr/>
        </p:nvSpPr>
        <p:spPr>
          <a:xfrm>
            <a:off x="6623817" y="469569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ワニ</a:t>
            </a:r>
          </a:p>
        </p:txBody>
      </p:sp>
      <p:cxnSp>
        <p:nvCxnSpPr>
          <p:cNvPr id="53" name="コネクタ: カギ線 52">
            <a:extLst>
              <a:ext uri="{FF2B5EF4-FFF2-40B4-BE49-F238E27FC236}">
                <a16:creationId xmlns:a16="http://schemas.microsoft.com/office/drawing/2014/main" id="{E454BDE9-99AC-9E75-2951-ACC4346FD286}"/>
              </a:ext>
            </a:extLst>
          </p:cNvPr>
          <p:cNvCxnSpPr>
            <a:cxnSpLocks/>
            <a:stCxn id="30" idx="2"/>
            <a:endCxn id="54" idx="0"/>
          </p:cNvCxnSpPr>
          <p:nvPr/>
        </p:nvCxnSpPr>
        <p:spPr>
          <a:xfrm rot="16200000" flipH="1">
            <a:off x="5353855" y="2946543"/>
            <a:ext cx="768145" cy="4573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8B42D37D-9484-2B33-C3A6-5F6FF749D711}"/>
              </a:ext>
            </a:extLst>
          </p:cNvPr>
          <p:cNvSpPr txBox="1"/>
          <p:nvPr/>
        </p:nvSpPr>
        <p:spPr>
          <a:xfrm>
            <a:off x="5412603" y="355929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爬虫類</a:t>
            </a:r>
          </a:p>
        </p:txBody>
      </p:sp>
      <p:cxnSp>
        <p:nvCxnSpPr>
          <p:cNvPr id="55" name="コネクタ: カギ線 54">
            <a:extLst>
              <a:ext uri="{FF2B5EF4-FFF2-40B4-BE49-F238E27FC236}">
                <a16:creationId xmlns:a16="http://schemas.microsoft.com/office/drawing/2014/main" id="{91F955EE-022E-6654-0CE0-E16FB3846145}"/>
              </a:ext>
            </a:extLst>
          </p:cNvPr>
          <p:cNvCxnSpPr>
            <a:cxnSpLocks/>
            <a:stCxn id="54" idx="2"/>
            <a:endCxn id="51" idx="0"/>
          </p:cNvCxnSpPr>
          <p:nvPr/>
        </p:nvCxnSpPr>
        <p:spPr>
          <a:xfrm rot="5400000">
            <a:off x="5411819" y="4133509"/>
            <a:ext cx="667337" cy="4422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コネクタ: カギ線 55">
            <a:extLst>
              <a:ext uri="{FF2B5EF4-FFF2-40B4-BE49-F238E27FC236}">
                <a16:creationId xmlns:a16="http://schemas.microsoft.com/office/drawing/2014/main" id="{5A2DB83A-71B9-17F4-EF3B-A3C7610F6214}"/>
              </a:ext>
            </a:extLst>
          </p:cNvPr>
          <p:cNvCxnSpPr>
            <a:cxnSpLocks/>
            <a:stCxn id="54" idx="2"/>
            <a:endCxn id="52" idx="0"/>
          </p:cNvCxnSpPr>
          <p:nvPr/>
        </p:nvCxnSpPr>
        <p:spPr>
          <a:xfrm rot="16200000" flipH="1">
            <a:off x="6157895" y="3829661"/>
            <a:ext cx="674739" cy="10573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左中かっこ 56">
            <a:extLst>
              <a:ext uri="{FF2B5EF4-FFF2-40B4-BE49-F238E27FC236}">
                <a16:creationId xmlns:a16="http://schemas.microsoft.com/office/drawing/2014/main" id="{03D4519B-F245-8409-2A63-3A1010B1DF6C}"/>
              </a:ext>
            </a:extLst>
          </p:cNvPr>
          <p:cNvSpPr/>
          <p:nvPr/>
        </p:nvSpPr>
        <p:spPr>
          <a:xfrm rot="16200000">
            <a:off x="6163149" y="1883096"/>
            <a:ext cx="467495" cy="7318886"/>
          </a:xfrm>
          <a:prstGeom prst="leftBrace">
            <a:avLst>
              <a:gd name="adj1" fmla="val 8333"/>
              <a:gd name="adj2" fmla="val 26287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625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kumimoji="1" sz="2400" dirty="0" smtClean="0">
            <a:latin typeface="メイリオ" panose="020B0604030504040204" pitchFamily="50" charset="-128"/>
            <a:ea typeface="メイリオ" panose="020B0604030504040204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5525</TotalTime>
  <Words>3006</Words>
  <Application>Microsoft Office PowerPoint</Application>
  <PresentationFormat>ワイド画面</PresentationFormat>
  <Paragraphs>375</Paragraphs>
  <Slides>45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45</vt:i4>
      </vt:variant>
    </vt:vector>
  </HeadingPairs>
  <TitlesOfParts>
    <vt:vector size="52" baseType="lpstr">
      <vt:lpstr>メイリオ</vt:lpstr>
      <vt:lpstr>游ゴシック</vt:lpstr>
      <vt:lpstr>游ゴシック Light</vt:lpstr>
      <vt:lpstr>Arial</vt:lpstr>
      <vt:lpstr>Cambria Math</vt:lpstr>
      <vt:lpstr>Wingdings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Hiroshi Uehara</dc:creator>
  <cp:lastModifiedBy>Hiroshi Uehara</cp:lastModifiedBy>
  <cp:revision>121</cp:revision>
  <dcterms:created xsi:type="dcterms:W3CDTF">2023-09-27T07:23:32Z</dcterms:created>
  <dcterms:modified xsi:type="dcterms:W3CDTF">2025-06-28T13:11:53Z</dcterms:modified>
</cp:coreProperties>
</file>